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78" r:id="rId2"/>
    <p:sldId id="323" r:id="rId3"/>
    <p:sldId id="256" r:id="rId4"/>
    <p:sldId id="257" r:id="rId5"/>
    <p:sldId id="259" r:id="rId6"/>
    <p:sldId id="281" r:id="rId7"/>
    <p:sldId id="282" r:id="rId8"/>
    <p:sldId id="283" r:id="rId9"/>
    <p:sldId id="284" r:id="rId10"/>
    <p:sldId id="285" r:id="rId11"/>
    <p:sldId id="261" r:id="rId12"/>
    <p:sldId id="291" r:id="rId13"/>
    <p:sldId id="280" r:id="rId14"/>
    <p:sldId id="292" r:id="rId15"/>
    <p:sldId id="293" r:id="rId16"/>
    <p:sldId id="286" r:id="rId17"/>
    <p:sldId id="287" r:id="rId18"/>
    <p:sldId id="288" r:id="rId19"/>
    <p:sldId id="290" r:id="rId20"/>
    <p:sldId id="289" r:id="rId21"/>
    <p:sldId id="266" r:id="rId22"/>
    <p:sldId id="279" r:id="rId23"/>
    <p:sldId id="294" r:id="rId24"/>
    <p:sldId id="331" r:id="rId25"/>
    <p:sldId id="310" r:id="rId26"/>
    <p:sldId id="267" r:id="rId27"/>
    <p:sldId id="295" r:id="rId28"/>
    <p:sldId id="263" r:id="rId29"/>
    <p:sldId id="296" r:id="rId30"/>
    <p:sldId id="297" r:id="rId31"/>
    <p:sldId id="298" r:id="rId32"/>
    <p:sldId id="299" r:id="rId33"/>
    <p:sldId id="268" r:id="rId34"/>
    <p:sldId id="274" r:id="rId35"/>
    <p:sldId id="277" r:id="rId36"/>
    <p:sldId id="273" r:id="rId37"/>
    <p:sldId id="269" r:id="rId38"/>
    <p:sldId id="300" r:id="rId39"/>
    <p:sldId id="301" r:id="rId40"/>
    <p:sldId id="302" r:id="rId41"/>
    <p:sldId id="311" r:id="rId42"/>
    <p:sldId id="324" r:id="rId43"/>
    <p:sldId id="303" r:id="rId44"/>
    <p:sldId id="305" r:id="rId45"/>
    <p:sldId id="306" r:id="rId46"/>
    <p:sldId id="307" r:id="rId47"/>
    <p:sldId id="308" r:id="rId48"/>
    <p:sldId id="325" r:id="rId49"/>
    <p:sldId id="309" r:id="rId50"/>
    <p:sldId id="326" r:id="rId51"/>
    <p:sldId id="328" r:id="rId52"/>
    <p:sldId id="329" r:id="rId53"/>
    <p:sldId id="304" r:id="rId54"/>
    <p:sldId id="327" r:id="rId55"/>
    <p:sldId id="312" r:id="rId56"/>
    <p:sldId id="314" r:id="rId57"/>
    <p:sldId id="313" r:id="rId58"/>
    <p:sldId id="315" r:id="rId59"/>
    <p:sldId id="275" r:id="rId60"/>
    <p:sldId id="272" r:id="rId61"/>
    <p:sldId id="322" r:id="rId62"/>
    <p:sldId id="317" r:id="rId63"/>
    <p:sldId id="318" r:id="rId64"/>
    <p:sldId id="319" r:id="rId65"/>
    <p:sldId id="320" r:id="rId66"/>
    <p:sldId id="321" r:id="rId67"/>
    <p:sldId id="31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719"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FFA92-1F27-4B50-A3C9-D61D463D1135}"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BC9A8-FC64-4E83-B667-2696EB9D47BC}" type="slidenum">
              <a:rPr lang="en-US" smtClean="0"/>
              <a:t>‹#›</a:t>
            </a:fld>
            <a:endParaRPr lang="en-US"/>
          </a:p>
        </p:txBody>
      </p:sp>
    </p:spTree>
    <p:extLst>
      <p:ext uri="{BB962C8B-B14F-4D97-AF65-F5344CB8AC3E}">
        <p14:creationId xmlns:p14="http://schemas.microsoft.com/office/powerpoint/2010/main" val="3283467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BC9A8-FC64-4E83-B667-2696EB9D47BC}" type="slidenum">
              <a:rPr lang="en-US" smtClean="0"/>
              <a:t>1</a:t>
            </a:fld>
            <a:endParaRPr lang="en-US"/>
          </a:p>
        </p:txBody>
      </p:sp>
    </p:spTree>
    <p:extLst>
      <p:ext uri="{BB962C8B-B14F-4D97-AF65-F5344CB8AC3E}">
        <p14:creationId xmlns:p14="http://schemas.microsoft.com/office/powerpoint/2010/main" val="82793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BC9A8-FC64-4E83-B667-2696EB9D47BC}" type="slidenum">
              <a:rPr lang="en-US" smtClean="0"/>
              <a:t>22</a:t>
            </a:fld>
            <a:endParaRPr lang="en-US"/>
          </a:p>
        </p:txBody>
      </p:sp>
    </p:spTree>
    <p:extLst>
      <p:ext uri="{BB962C8B-B14F-4D97-AF65-F5344CB8AC3E}">
        <p14:creationId xmlns:p14="http://schemas.microsoft.com/office/powerpoint/2010/main" val="335947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1D606-5F69-4134-83BB-70E0CD88A8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AF7855-7733-4452-9D59-60C5595C15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0984A8-691F-498B-B18F-6663BE1B54D1}"/>
              </a:ext>
            </a:extLst>
          </p:cNvPr>
          <p:cNvSpPr>
            <a:spLocks noGrp="1"/>
          </p:cNvSpPr>
          <p:nvPr>
            <p:ph type="dt" sz="half" idx="10"/>
          </p:nvPr>
        </p:nvSpPr>
        <p:spPr/>
        <p:txBody>
          <a:bodyPr/>
          <a:lstStyle/>
          <a:p>
            <a:fld id="{6A8E9343-4B52-4352-80F5-3C28DAEEAC09}" type="datetime1">
              <a:rPr lang="en-US" smtClean="0"/>
              <a:t>4/11/2023</a:t>
            </a:fld>
            <a:endParaRPr lang="en-US" dirty="0"/>
          </a:p>
        </p:txBody>
      </p:sp>
      <p:sp>
        <p:nvSpPr>
          <p:cNvPr id="5" name="Footer Placeholder 4">
            <a:extLst>
              <a:ext uri="{FF2B5EF4-FFF2-40B4-BE49-F238E27FC236}">
                <a16:creationId xmlns:a16="http://schemas.microsoft.com/office/drawing/2014/main" id="{8CF15446-8369-40FC-995E-F07FE1D8B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9942E2-845E-4B08-BF6E-BE4A578946F0}"/>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213701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E450-E3E2-4921-91A5-DCD969FBEC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BC68F1-05DD-4A86-A73A-EFAD22FDEA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BE9F3-E8FC-4028-A825-BE3218A4163C}"/>
              </a:ext>
            </a:extLst>
          </p:cNvPr>
          <p:cNvSpPr>
            <a:spLocks noGrp="1"/>
          </p:cNvSpPr>
          <p:nvPr>
            <p:ph type="dt" sz="half" idx="10"/>
          </p:nvPr>
        </p:nvSpPr>
        <p:spPr/>
        <p:txBody>
          <a:bodyPr/>
          <a:lstStyle/>
          <a:p>
            <a:fld id="{B30028B2-BDD3-44A5-87A8-05C93BDDBB47}" type="datetime1">
              <a:rPr lang="en-US" smtClean="0"/>
              <a:t>4/11/2023</a:t>
            </a:fld>
            <a:endParaRPr lang="en-US" dirty="0"/>
          </a:p>
        </p:txBody>
      </p:sp>
      <p:sp>
        <p:nvSpPr>
          <p:cNvPr id="5" name="Footer Placeholder 4">
            <a:extLst>
              <a:ext uri="{FF2B5EF4-FFF2-40B4-BE49-F238E27FC236}">
                <a16:creationId xmlns:a16="http://schemas.microsoft.com/office/drawing/2014/main" id="{56D2E97E-705D-4F85-AC90-49BEFA7E0B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79D580-BE02-4AA2-82B1-4706B34E2A9E}"/>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164609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08FAD-B005-48B1-B6BA-91492CEC95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8E1EFD-B49B-4A14-83F6-18F34FE929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EB972-7CB0-4911-95A3-7480B033F907}"/>
              </a:ext>
            </a:extLst>
          </p:cNvPr>
          <p:cNvSpPr>
            <a:spLocks noGrp="1"/>
          </p:cNvSpPr>
          <p:nvPr>
            <p:ph type="dt" sz="half" idx="10"/>
          </p:nvPr>
        </p:nvSpPr>
        <p:spPr/>
        <p:txBody>
          <a:bodyPr/>
          <a:lstStyle/>
          <a:p>
            <a:fld id="{61D8105B-BC50-4387-8218-95795FDD6BCC}" type="datetime1">
              <a:rPr lang="en-US" smtClean="0"/>
              <a:t>4/11/2023</a:t>
            </a:fld>
            <a:endParaRPr lang="en-US" dirty="0"/>
          </a:p>
        </p:txBody>
      </p:sp>
      <p:sp>
        <p:nvSpPr>
          <p:cNvPr id="5" name="Footer Placeholder 4">
            <a:extLst>
              <a:ext uri="{FF2B5EF4-FFF2-40B4-BE49-F238E27FC236}">
                <a16:creationId xmlns:a16="http://schemas.microsoft.com/office/drawing/2014/main" id="{9682E81D-EDD0-4847-932A-A9BC813F3B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0E03A9-A97B-40DA-AEF5-06B309B5A343}"/>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69748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9052-6544-4C2E-8326-CBBDBE7B8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4E315-78B3-4B70-BE65-77F16AD359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DA13E-211B-41CA-A816-36E15866DFBB}"/>
              </a:ext>
            </a:extLst>
          </p:cNvPr>
          <p:cNvSpPr>
            <a:spLocks noGrp="1"/>
          </p:cNvSpPr>
          <p:nvPr>
            <p:ph type="dt" sz="half" idx="10"/>
          </p:nvPr>
        </p:nvSpPr>
        <p:spPr/>
        <p:txBody>
          <a:bodyPr/>
          <a:lstStyle/>
          <a:p>
            <a:fld id="{D28CAF42-5857-47D9-91B4-05EAC9225445}" type="datetime1">
              <a:rPr lang="en-US" smtClean="0"/>
              <a:t>4/11/2023</a:t>
            </a:fld>
            <a:endParaRPr lang="en-US" dirty="0"/>
          </a:p>
        </p:txBody>
      </p:sp>
      <p:sp>
        <p:nvSpPr>
          <p:cNvPr id="5" name="Footer Placeholder 4">
            <a:extLst>
              <a:ext uri="{FF2B5EF4-FFF2-40B4-BE49-F238E27FC236}">
                <a16:creationId xmlns:a16="http://schemas.microsoft.com/office/drawing/2014/main" id="{2E658B32-FF3D-45D6-8FBB-AE3C2CDF09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511336-D43F-4983-92F8-E7B3A8A5DEEC}"/>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229687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48E9-A068-4CBF-8C7F-E4D2401D5E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2E2438-C3D7-4FAF-AD78-5F8EA9F5CC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EF3C1A-33EB-49C7-8030-1FDCE68789FF}"/>
              </a:ext>
            </a:extLst>
          </p:cNvPr>
          <p:cNvSpPr>
            <a:spLocks noGrp="1"/>
          </p:cNvSpPr>
          <p:nvPr>
            <p:ph type="dt" sz="half" idx="10"/>
          </p:nvPr>
        </p:nvSpPr>
        <p:spPr/>
        <p:txBody>
          <a:bodyPr/>
          <a:lstStyle/>
          <a:p>
            <a:fld id="{5D5988CA-A586-4904-BDE5-97F5AEA9885F}" type="datetime1">
              <a:rPr lang="en-US" smtClean="0"/>
              <a:t>4/11/2023</a:t>
            </a:fld>
            <a:endParaRPr lang="en-US" dirty="0"/>
          </a:p>
        </p:txBody>
      </p:sp>
      <p:sp>
        <p:nvSpPr>
          <p:cNvPr id="5" name="Footer Placeholder 4">
            <a:extLst>
              <a:ext uri="{FF2B5EF4-FFF2-40B4-BE49-F238E27FC236}">
                <a16:creationId xmlns:a16="http://schemas.microsoft.com/office/drawing/2014/main" id="{721D5EE5-951D-4D7D-B93A-7EA90DB242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2117C8-3274-472F-82CB-2D012E642CB0}"/>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366312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C1AD-60B8-4843-91DF-9A85538077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0EB2C4-8480-4DA7-966D-67B4D0991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37D392-8A0F-4A3E-9F0D-1FA9131EEC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60D655-DB66-4F05-8DE7-A85C4DDC365D}"/>
              </a:ext>
            </a:extLst>
          </p:cNvPr>
          <p:cNvSpPr>
            <a:spLocks noGrp="1"/>
          </p:cNvSpPr>
          <p:nvPr>
            <p:ph type="dt" sz="half" idx="10"/>
          </p:nvPr>
        </p:nvSpPr>
        <p:spPr/>
        <p:txBody>
          <a:bodyPr/>
          <a:lstStyle/>
          <a:p>
            <a:fld id="{F15AB8F4-E261-4F2B-9A76-C55C66A28DEA}" type="datetime1">
              <a:rPr lang="en-US" smtClean="0"/>
              <a:t>4/11/2023</a:t>
            </a:fld>
            <a:endParaRPr lang="en-US" dirty="0"/>
          </a:p>
        </p:txBody>
      </p:sp>
      <p:sp>
        <p:nvSpPr>
          <p:cNvPr id="6" name="Footer Placeholder 5">
            <a:extLst>
              <a:ext uri="{FF2B5EF4-FFF2-40B4-BE49-F238E27FC236}">
                <a16:creationId xmlns:a16="http://schemas.microsoft.com/office/drawing/2014/main" id="{2A697D9A-5CD8-4084-ACE0-2111D92969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D2926D-B547-4C01-A745-9A14AC1E6A49}"/>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185697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E94E5-968B-4F4D-AE02-4B6D53EDAE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842F4-3B96-42AC-AFB2-6A9315B90D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876169-AF0B-4C88-BC90-B6E18B8FBA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C20047-87BA-4E5E-8DE4-15070E618D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67B9ED-0519-4FA1-99B0-6283EEEDBE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1D701-168E-45C7-8D9B-AE62258B49D5}"/>
              </a:ext>
            </a:extLst>
          </p:cNvPr>
          <p:cNvSpPr>
            <a:spLocks noGrp="1"/>
          </p:cNvSpPr>
          <p:nvPr>
            <p:ph type="dt" sz="half" idx="10"/>
          </p:nvPr>
        </p:nvSpPr>
        <p:spPr/>
        <p:txBody>
          <a:bodyPr/>
          <a:lstStyle/>
          <a:p>
            <a:fld id="{E45DF9EE-9547-45FE-8A4F-501AC01F3725}" type="datetime1">
              <a:rPr lang="en-US" smtClean="0"/>
              <a:t>4/11/2023</a:t>
            </a:fld>
            <a:endParaRPr lang="en-US" dirty="0"/>
          </a:p>
        </p:txBody>
      </p:sp>
      <p:sp>
        <p:nvSpPr>
          <p:cNvPr id="8" name="Footer Placeholder 7">
            <a:extLst>
              <a:ext uri="{FF2B5EF4-FFF2-40B4-BE49-F238E27FC236}">
                <a16:creationId xmlns:a16="http://schemas.microsoft.com/office/drawing/2014/main" id="{A267BE46-BBF1-4BDC-BA11-0D08C9D9904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5567392-5FA2-422F-B428-211280E39485}"/>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383622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4269-1875-417B-8D4A-1A2BFFB578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139679-D91D-4CFA-9AC6-BFE9DB421BA0}"/>
              </a:ext>
            </a:extLst>
          </p:cNvPr>
          <p:cNvSpPr>
            <a:spLocks noGrp="1"/>
          </p:cNvSpPr>
          <p:nvPr>
            <p:ph type="dt" sz="half" idx="10"/>
          </p:nvPr>
        </p:nvSpPr>
        <p:spPr/>
        <p:txBody>
          <a:bodyPr/>
          <a:lstStyle/>
          <a:p>
            <a:fld id="{8866085E-3B39-42BB-B34B-E4ED135CF9E4}" type="datetime1">
              <a:rPr lang="en-US" smtClean="0"/>
              <a:t>4/11/2023</a:t>
            </a:fld>
            <a:endParaRPr lang="en-US" dirty="0"/>
          </a:p>
        </p:txBody>
      </p:sp>
      <p:sp>
        <p:nvSpPr>
          <p:cNvPr id="4" name="Footer Placeholder 3">
            <a:extLst>
              <a:ext uri="{FF2B5EF4-FFF2-40B4-BE49-F238E27FC236}">
                <a16:creationId xmlns:a16="http://schemas.microsoft.com/office/drawing/2014/main" id="{CBF26FA3-AABA-492A-8CF8-18CD942B389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3A21F2-24A4-45F3-83D4-287763F0E34B}"/>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205106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00640-541A-4CDF-9515-B15DA440AE67}"/>
              </a:ext>
            </a:extLst>
          </p:cNvPr>
          <p:cNvSpPr>
            <a:spLocks noGrp="1"/>
          </p:cNvSpPr>
          <p:nvPr>
            <p:ph type="dt" sz="half" idx="10"/>
          </p:nvPr>
        </p:nvSpPr>
        <p:spPr/>
        <p:txBody>
          <a:bodyPr/>
          <a:lstStyle/>
          <a:p>
            <a:fld id="{85073246-0EE4-4A3E-B729-F9BB789760FB}" type="datetime1">
              <a:rPr lang="en-US" smtClean="0"/>
              <a:t>4/11/2023</a:t>
            </a:fld>
            <a:endParaRPr lang="en-US" dirty="0"/>
          </a:p>
        </p:txBody>
      </p:sp>
      <p:sp>
        <p:nvSpPr>
          <p:cNvPr id="3" name="Footer Placeholder 2">
            <a:extLst>
              <a:ext uri="{FF2B5EF4-FFF2-40B4-BE49-F238E27FC236}">
                <a16:creationId xmlns:a16="http://schemas.microsoft.com/office/drawing/2014/main" id="{7CE144C5-A882-4FFC-8D22-EAA2F55FE59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DE9D348-CEBB-4A32-B9A1-62F9BBAB10D5}"/>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260711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441F-A109-48D6-B6EB-E1C53F9D1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F1C337-870B-4BE0-9D2D-8A12408DA0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C703E-7D79-405F-8855-304A59A83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55B9AD-B1FE-4E61-83B2-7FC39F94AE71}"/>
              </a:ext>
            </a:extLst>
          </p:cNvPr>
          <p:cNvSpPr>
            <a:spLocks noGrp="1"/>
          </p:cNvSpPr>
          <p:nvPr>
            <p:ph type="dt" sz="half" idx="10"/>
          </p:nvPr>
        </p:nvSpPr>
        <p:spPr/>
        <p:txBody>
          <a:bodyPr/>
          <a:lstStyle/>
          <a:p>
            <a:fld id="{29347EC1-8DA5-4D92-B745-A28BF6BDD638}" type="datetime1">
              <a:rPr lang="en-US" smtClean="0"/>
              <a:t>4/11/2023</a:t>
            </a:fld>
            <a:endParaRPr lang="en-US" dirty="0"/>
          </a:p>
        </p:txBody>
      </p:sp>
      <p:sp>
        <p:nvSpPr>
          <p:cNvPr id="6" name="Footer Placeholder 5">
            <a:extLst>
              <a:ext uri="{FF2B5EF4-FFF2-40B4-BE49-F238E27FC236}">
                <a16:creationId xmlns:a16="http://schemas.microsoft.com/office/drawing/2014/main" id="{F37769FA-C666-4341-B583-D2B8FA2F8A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8DB245-B955-48AA-8148-1A1E44420E68}"/>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368726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A9A7-0B69-458E-A884-B55F395550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8615B5-8C4C-4235-A2C1-7DDDC040B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1AC763F-E6E4-46E3-8EE8-E22092567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BD945A-6EA9-4977-8242-A714ECBD7D87}"/>
              </a:ext>
            </a:extLst>
          </p:cNvPr>
          <p:cNvSpPr>
            <a:spLocks noGrp="1"/>
          </p:cNvSpPr>
          <p:nvPr>
            <p:ph type="dt" sz="half" idx="10"/>
          </p:nvPr>
        </p:nvSpPr>
        <p:spPr/>
        <p:txBody>
          <a:bodyPr/>
          <a:lstStyle/>
          <a:p>
            <a:fld id="{01EAE224-8C51-419A-90F5-577A16D60B71}" type="datetime1">
              <a:rPr lang="en-US" smtClean="0"/>
              <a:t>4/11/2023</a:t>
            </a:fld>
            <a:endParaRPr lang="en-US" dirty="0"/>
          </a:p>
        </p:txBody>
      </p:sp>
      <p:sp>
        <p:nvSpPr>
          <p:cNvPr id="6" name="Footer Placeholder 5">
            <a:extLst>
              <a:ext uri="{FF2B5EF4-FFF2-40B4-BE49-F238E27FC236}">
                <a16:creationId xmlns:a16="http://schemas.microsoft.com/office/drawing/2014/main" id="{0DE295F4-0D83-4B96-84CD-7A2DE097EB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0C70AB-C315-4777-A972-050EADEEAF54}"/>
              </a:ext>
            </a:extLst>
          </p:cNvPr>
          <p:cNvSpPr>
            <a:spLocks noGrp="1"/>
          </p:cNvSpPr>
          <p:nvPr>
            <p:ph type="sldNum" sz="quarter" idx="12"/>
          </p:nvPr>
        </p:nvSpPr>
        <p:spPr/>
        <p:txBody>
          <a:bodyPr/>
          <a:lstStyle/>
          <a:p>
            <a:fld id="{DAD2728A-7148-4AC7-B942-DF0A90C54A65}" type="slidenum">
              <a:rPr lang="en-US" smtClean="0"/>
              <a:t>‹#›</a:t>
            </a:fld>
            <a:endParaRPr lang="en-US" dirty="0"/>
          </a:p>
        </p:txBody>
      </p:sp>
    </p:spTree>
    <p:extLst>
      <p:ext uri="{BB962C8B-B14F-4D97-AF65-F5344CB8AC3E}">
        <p14:creationId xmlns:p14="http://schemas.microsoft.com/office/powerpoint/2010/main" val="286369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E0ACF-E60B-4C9A-AEA2-2BBFEEBFF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C75964-1BF2-4E4E-9DC0-79A47935DC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5F6FC-C691-49C6-9383-7C809DDCB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BBC53-01F9-48D7-98B8-80FA93FC9687}" type="datetime1">
              <a:rPr lang="en-US" smtClean="0"/>
              <a:t>4/11/2023</a:t>
            </a:fld>
            <a:endParaRPr lang="en-US" dirty="0"/>
          </a:p>
        </p:txBody>
      </p:sp>
      <p:sp>
        <p:nvSpPr>
          <p:cNvPr id="5" name="Footer Placeholder 4">
            <a:extLst>
              <a:ext uri="{FF2B5EF4-FFF2-40B4-BE49-F238E27FC236}">
                <a16:creationId xmlns:a16="http://schemas.microsoft.com/office/drawing/2014/main" id="{2F4171B3-4642-484D-AE1C-2FBE8BC812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18AA01-7947-4B55-8273-A8888A8821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2728A-7148-4AC7-B942-DF0A90C54A65}" type="slidenum">
              <a:rPr lang="en-US" smtClean="0"/>
              <a:t>‹#›</a:t>
            </a:fld>
            <a:endParaRPr lang="en-US" dirty="0"/>
          </a:p>
        </p:txBody>
      </p:sp>
    </p:spTree>
    <p:extLst>
      <p:ext uri="{BB962C8B-B14F-4D97-AF65-F5344CB8AC3E}">
        <p14:creationId xmlns:p14="http://schemas.microsoft.com/office/powerpoint/2010/main" val="3614213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fa-espf-dev1-saasfaprod1.fa.ocs.oraclecloud.com/fscmUI/faces/FuseWelcome?_afrLoop=43507083724266396&amp;_adf.ctrl-state=18a52c0o9x_93"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s://fa-espf-dev1-saasfaprod1.fa.ocs.oraclecloud.com/fscmUI/faces/FuseWelcome?_afrLoop=43507083724266396&amp;_adf.ctrl-state=18a52c0o9x_93" TargetMode="Externa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B3CB8B-AA9B-4668-A547-4D2DF744DACF}"/>
              </a:ext>
            </a:extLst>
          </p:cNvPr>
          <p:cNvSpPr>
            <a:spLocks noGrp="1"/>
          </p:cNvSpPr>
          <p:nvPr>
            <p:ph type="ctrTitle" idx="4294967295"/>
          </p:nvPr>
        </p:nvSpPr>
        <p:spPr>
          <a:xfrm>
            <a:off x="1524000" y="318782"/>
            <a:ext cx="9144000" cy="1253484"/>
          </a:xfrm>
        </p:spPr>
        <p:txBody>
          <a:bodyPr>
            <a:normAutofit/>
          </a:bodyPr>
          <a:lstStyle/>
          <a:p>
            <a:pPr algn="ctr"/>
            <a:r>
              <a:rPr lang="en-US" sz="7200" b="1" dirty="0">
                <a:solidFill>
                  <a:schemeClr val="bg1"/>
                </a:solidFill>
              </a:rPr>
              <a:t>What’s New? </a:t>
            </a:r>
          </a:p>
        </p:txBody>
      </p:sp>
      <p:sp>
        <p:nvSpPr>
          <p:cNvPr id="7" name="Flowchart: Connector 6">
            <a:extLst>
              <a:ext uri="{FF2B5EF4-FFF2-40B4-BE49-F238E27FC236}">
                <a16:creationId xmlns:a16="http://schemas.microsoft.com/office/drawing/2014/main" id="{8989ECB2-AF88-489D-AF47-C50E0D1BDBCC}"/>
              </a:ext>
            </a:extLst>
          </p:cNvPr>
          <p:cNvSpPr/>
          <p:nvPr/>
        </p:nvSpPr>
        <p:spPr>
          <a:xfrm>
            <a:off x="7692718" y="2253419"/>
            <a:ext cx="3665989" cy="2030136"/>
          </a:xfrm>
          <a:prstGeom prst="flowChartConnector">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1AF9999-4988-4309-9A01-8A3FB30EB49E}"/>
              </a:ext>
            </a:extLst>
          </p:cNvPr>
          <p:cNvSpPr txBox="1"/>
          <p:nvPr/>
        </p:nvSpPr>
        <p:spPr>
          <a:xfrm>
            <a:off x="8347059" y="2914544"/>
            <a:ext cx="2357306" cy="707886"/>
          </a:xfrm>
          <a:prstGeom prst="rect">
            <a:avLst/>
          </a:prstGeom>
          <a:noFill/>
        </p:spPr>
        <p:txBody>
          <a:bodyPr wrap="square" rtlCol="0">
            <a:spAutoFit/>
          </a:bodyPr>
          <a:lstStyle/>
          <a:p>
            <a:pPr algn="ctr"/>
            <a:r>
              <a:rPr lang="en-US" b="1" dirty="0"/>
              <a:t>Purchase Order #</a:t>
            </a:r>
          </a:p>
          <a:p>
            <a:pPr algn="ctr"/>
            <a:endParaRPr lang="en-US" sz="400" b="1" dirty="0"/>
          </a:p>
          <a:p>
            <a:pPr algn="ctr"/>
            <a:r>
              <a:rPr lang="en-US" b="1" dirty="0"/>
              <a:t>NAV00000052 </a:t>
            </a:r>
          </a:p>
        </p:txBody>
      </p:sp>
      <p:sp>
        <p:nvSpPr>
          <p:cNvPr id="9" name="Flowchart: Connector 8">
            <a:extLst>
              <a:ext uri="{FF2B5EF4-FFF2-40B4-BE49-F238E27FC236}">
                <a16:creationId xmlns:a16="http://schemas.microsoft.com/office/drawing/2014/main" id="{61B0273A-59FB-46AB-9D97-464F9DD5529E}"/>
              </a:ext>
            </a:extLst>
          </p:cNvPr>
          <p:cNvSpPr/>
          <p:nvPr/>
        </p:nvSpPr>
        <p:spPr>
          <a:xfrm>
            <a:off x="196930" y="1440787"/>
            <a:ext cx="3481431" cy="1895912"/>
          </a:xfrm>
          <a:prstGeom prst="flowChartConnector">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2583B13-ADDD-4DBD-95BA-53E8C10DD501}"/>
              </a:ext>
            </a:extLst>
          </p:cNvPr>
          <p:cNvSpPr txBox="1"/>
          <p:nvPr/>
        </p:nvSpPr>
        <p:spPr>
          <a:xfrm>
            <a:off x="410848" y="1811404"/>
            <a:ext cx="3053593" cy="1200329"/>
          </a:xfrm>
          <a:prstGeom prst="rect">
            <a:avLst/>
          </a:prstGeom>
          <a:noFill/>
        </p:spPr>
        <p:txBody>
          <a:bodyPr wrap="square" rtlCol="0">
            <a:spAutoFit/>
          </a:bodyPr>
          <a:lstStyle/>
          <a:p>
            <a:pPr algn="ctr"/>
            <a:r>
              <a:rPr lang="en-US" dirty="0"/>
              <a:t>Approvals </a:t>
            </a:r>
          </a:p>
          <a:p>
            <a:pPr algn="ctr"/>
            <a:r>
              <a:rPr lang="en-US" dirty="0"/>
              <a:t>Are automatic </a:t>
            </a:r>
          </a:p>
          <a:p>
            <a:pPr algn="ctr"/>
            <a:r>
              <a:rPr lang="en-US" dirty="0"/>
              <a:t>No one needs to input the Approval String </a:t>
            </a:r>
          </a:p>
        </p:txBody>
      </p:sp>
      <p:sp>
        <p:nvSpPr>
          <p:cNvPr id="11" name="Flowchart: Connector 10">
            <a:extLst>
              <a:ext uri="{FF2B5EF4-FFF2-40B4-BE49-F238E27FC236}">
                <a16:creationId xmlns:a16="http://schemas.microsoft.com/office/drawing/2014/main" id="{83AF7A81-17B0-4EF6-AC88-F13712010F0E}"/>
              </a:ext>
            </a:extLst>
          </p:cNvPr>
          <p:cNvSpPr/>
          <p:nvPr/>
        </p:nvSpPr>
        <p:spPr>
          <a:xfrm>
            <a:off x="393545" y="5054568"/>
            <a:ext cx="2919368" cy="1253484"/>
          </a:xfrm>
          <a:prstGeom prst="flowChartConnector">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0BBE186-E6D0-4CB7-9010-612B3AB8CEC4}"/>
              </a:ext>
            </a:extLst>
          </p:cNvPr>
          <p:cNvSpPr txBox="1"/>
          <p:nvPr/>
        </p:nvSpPr>
        <p:spPr>
          <a:xfrm>
            <a:off x="540351" y="5390663"/>
            <a:ext cx="2625755" cy="707886"/>
          </a:xfrm>
          <a:prstGeom prst="rect">
            <a:avLst/>
          </a:prstGeom>
          <a:noFill/>
        </p:spPr>
        <p:txBody>
          <a:bodyPr wrap="square" rtlCol="0">
            <a:spAutoFit/>
          </a:bodyPr>
          <a:lstStyle/>
          <a:p>
            <a:pPr algn="ctr"/>
            <a:r>
              <a:rPr lang="en-US" sz="2000" dirty="0"/>
              <a:t>Associates are NOT Vendors </a:t>
            </a:r>
          </a:p>
        </p:txBody>
      </p:sp>
      <p:sp>
        <p:nvSpPr>
          <p:cNvPr id="21" name="Rectangle 20">
            <a:extLst>
              <a:ext uri="{FF2B5EF4-FFF2-40B4-BE49-F238E27FC236}">
                <a16:creationId xmlns:a16="http://schemas.microsoft.com/office/drawing/2014/main" id="{15FCFFA2-DCB5-4905-BB7F-FF9203BCB63C}"/>
              </a:ext>
            </a:extLst>
          </p:cNvPr>
          <p:cNvSpPr/>
          <p:nvPr/>
        </p:nvSpPr>
        <p:spPr>
          <a:xfrm>
            <a:off x="5595708" y="1542445"/>
            <a:ext cx="341760"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2" name="Flowchart: Connector 21">
            <a:extLst>
              <a:ext uri="{FF2B5EF4-FFF2-40B4-BE49-F238E27FC236}">
                <a16:creationId xmlns:a16="http://schemas.microsoft.com/office/drawing/2014/main" id="{D8A0CB02-8842-4DD7-B2FA-76F6621CDEE2}"/>
              </a:ext>
            </a:extLst>
          </p:cNvPr>
          <p:cNvSpPr/>
          <p:nvPr/>
        </p:nvSpPr>
        <p:spPr>
          <a:xfrm flipH="1" flipV="1">
            <a:off x="8879089" y="5054568"/>
            <a:ext cx="1143911" cy="1010970"/>
          </a:xfrm>
          <a:prstGeom prst="flowChartConnector">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BD867F93-EDFF-4039-B140-1401EB5773BF}"/>
              </a:ext>
            </a:extLst>
          </p:cNvPr>
          <p:cNvSpPr/>
          <p:nvPr/>
        </p:nvSpPr>
        <p:spPr>
          <a:xfrm flipH="1" flipV="1">
            <a:off x="10451408" y="767359"/>
            <a:ext cx="822254" cy="712751"/>
          </a:xfrm>
          <a:prstGeom prst="flowChartConnector">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8B60C56C-39FF-4E34-A61A-40C843905816}"/>
              </a:ext>
            </a:extLst>
          </p:cNvPr>
          <p:cNvSpPr/>
          <p:nvPr/>
        </p:nvSpPr>
        <p:spPr>
          <a:xfrm flipH="1" flipV="1">
            <a:off x="6492007" y="1728160"/>
            <a:ext cx="684034" cy="551899"/>
          </a:xfrm>
          <a:prstGeom prst="flowChartConnector">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EEFF5F83-B93A-4DD4-BE8A-7B388E47EF0D}"/>
              </a:ext>
            </a:extLst>
          </p:cNvPr>
          <p:cNvSpPr/>
          <p:nvPr/>
        </p:nvSpPr>
        <p:spPr>
          <a:xfrm>
            <a:off x="3312912" y="2955663"/>
            <a:ext cx="4067320" cy="2655783"/>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7DF7CB-A7A8-4754-B576-AB1C9DE417E5}"/>
              </a:ext>
            </a:extLst>
          </p:cNvPr>
          <p:cNvSpPr txBox="1"/>
          <p:nvPr/>
        </p:nvSpPr>
        <p:spPr>
          <a:xfrm>
            <a:off x="3755308" y="3423331"/>
            <a:ext cx="3106072" cy="1938992"/>
          </a:xfrm>
          <a:prstGeom prst="rect">
            <a:avLst/>
          </a:prstGeom>
          <a:noFill/>
        </p:spPr>
        <p:txBody>
          <a:bodyPr wrap="square" rtlCol="0">
            <a:spAutoFit/>
          </a:bodyPr>
          <a:lstStyle/>
          <a:p>
            <a:pPr algn="ctr"/>
            <a:r>
              <a:rPr lang="en-US" sz="2000" b="1" dirty="0"/>
              <a:t>Travel – Meals – Citi card</a:t>
            </a:r>
          </a:p>
          <a:p>
            <a:pPr algn="ctr"/>
            <a:r>
              <a:rPr lang="en-US" sz="2000" b="1" dirty="0"/>
              <a:t>No longer require PO’s </a:t>
            </a:r>
          </a:p>
          <a:p>
            <a:pPr algn="ctr"/>
            <a:r>
              <a:rPr lang="en-US" sz="2000" b="1" dirty="0"/>
              <a:t>   It is now called </a:t>
            </a:r>
          </a:p>
          <a:p>
            <a:pPr algn="ctr"/>
            <a:r>
              <a:rPr lang="en-US" sz="2000" b="1" dirty="0"/>
              <a:t>Authorization </a:t>
            </a:r>
          </a:p>
          <a:p>
            <a:pPr algn="ctr"/>
            <a:r>
              <a:rPr lang="en-US" sz="2000" b="1" dirty="0"/>
              <a:t>and done in the Expense         Module </a:t>
            </a:r>
          </a:p>
        </p:txBody>
      </p:sp>
      <p:sp>
        <p:nvSpPr>
          <p:cNvPr id="16" name="Flowchart: Connector 15">
            <a:extLst>
              <a:ext uri="{FF2B5EF4-FFF2-40B4-BE49-F238E27FC236}">
                <a16:creationId xmlns:a16="http://schemas.microsoft.com/office/drawing/2014/main" id="{575EF56E-4238-4BE9-ABE5-503A780507EE}"/>
              </a:ext>
            </a:extLst>
          </p:cNvPr>
          <p:cNvSpPr/>
          <p:nvPr/>
        </p:nvSpPr>
        <p:spPr>
          <a:xfrm flipH="1" flipV="1">
            <a:off x="2010385" y="3782066"/>
            <a:ext cx="635257" cy="610761"/>
          </a:xfrm>
          <a:prstGeom prst="flowChartConnector">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FF8E31E-2F46-4F36-93CE-59122B5D40AF}"/>
              </a:ext>
            </a:extLst>
          </p:cNvPr>
          <p:cNvSpPr>
            <a:spLocks noGrp="1"/>
          </p:cNvSpPr>
          <p:nvPr>
            <p:ph type="sldNum" sz="quarter" idx="12"/>
          </p:nvPr>
        </p:nvSpPr>
        <p:spPr/>
        <p:txBody>
          <a:bodyPr/>
          <a:lstStyle/>
          <a:p>
            <a:fld id="{DAD2728A-7148-4AC7-B942-DF0A90C54A65}" type="slidenum">
              <a:rPr lang="en-US" smtClean="0"/>
              <a:t>1</a:t>
            </a:fld>
            <a:endParaRPr lang="en-US" dirty="0"/>
          </a:p>
        </p:txBody>
      </p:sp>
    </p:spTree>
    <p:extLst>
      <p:ext uri="{BB962C8B-B14F-4D97-AF65-F5344CB8AC3E}">
        <p14:creationId xmlns:p14="http://schemas.microsoft.com/office/powerpoint/2010/main" val="3537021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0D8A1E-B5F7-41AB-BE61-9B5BF72111E4}"/>
              </a:ext>
            </a:extLst>
          </p:cNvPr>
          <p:cNvSpPr>
            <a:spLocks noGrp="1"/>
          </p:cNvSpPr>
          <p:nvPr>
            <p:ph type="sldNum" sz="quarter" idx="12"/>
          </p:nvPr>
        </p:nvSpPr>
        <p:spPr/>
        <p:txBody>
          <a:bodyPr/>
          <a:lstStyle/>
          <a:p>
            <a:fld id="{DAD2728A-7148-4AC7-B942-DF0A90C54A65}" type="slidenum">
              <a:rPr lang="en-US" smtClean="0"/>
              <a:t>10</a:t>
            </a:fld>
            <a:endParaRPr lang="en-US" dirty="0"/>
          </a:p>
        </p:txBody>
      </p:sp>
      <p:pic>
        <p:nvPicPr>
          <p:cNvPr id="3" name="Picture 2">
            <a:extLst>
              <a:ext uri="{FF2B5EF4-FFF2-40B4-BE49-F238E27FC236}">
                <a16:creationId xmlns:a16="http://schemas.microsoft.com/office/drawing/2014/main" id="{EFBBEA5B-8DCA-4468-8E5F-FF21B01D00E9}"/>
              </a:ext>
            </a:extLst>
          </p:cNvPr>
          <p:cNvPicPr>
            <a:picLocks noChangeAspect="1"/>
          </p:cNvPicPr>
          <p:nvPr/>
        </p:nvPicPr>
        <p:blipFill>
          <a:blip r:embed="rId2"/>
          <a:stretch>
            <a:fillRect/>
          </a:stretch>
        </p:blipFill>
        <p:spPr>
          <a:xfrm>
            <a:off x="236435" y="119433"/>
            <a:ext cx="5247495" cy="3780268"/>
          </a:xfrm>
          <a:prstGeom prst="rect">
            <a:avLst/>
          </a:prstGeom>
        </p:spPr>
      </p:pic>
      <p:sp>
        <p:nvSpPr>
          <p:cNvPr id="5" name="TextBox 4">
            <a:extLst>
              <a:ext uri="{FF2B5EF4-FFF2-40B4-BE49-F238E27FC236}">
                <a16:creationId xmlns:a16="http://schemas.microsoft.com/office/drawing/2014/main" id="{780E0D4F-AFFC-4F7E-9857-0E2966A02747}"/>
              </a:ext>
            </a:extLst>
          </p:cNvPr>
          <p:cNvSpPr txBox="1"/>
          <p:nvPr/>
        </p:nvSpPr>
        <p:spPr>
          <a:xfrm>
            <a:off x="-1195993" y="2877425"/>
            <a:ext cx="6097424" cy="276999"/>
          </a:xfrm>
          <a:prstGeom prst="rect">
            <a:avLst/>
          </a:prstGeom>
          <a:noFill/>
        </p:spPr>
        <p:txBody>
          <a:bodyPr wrap="square">
            <a:spAutoFit/>
          </a:bodyPr>
          <a:lstStyle/>
          <a:p>
            <a:pPr algn="ctr"/>
            <a:r>
              <a:rPr lang="en-US" sz="1200" b="1" dirty="0">
                <a:highlight>
                  <a:srgbClr val="FFFF00"/>
                </a:highlight>
              </a:rPr>
              <a:t>#16 Click Check funds </a:t>
            </a:r>
          </a:p>
        </p:txBody>
      </p:sp>
      <p:cxnSp>
        <p:nvCxnSpPr>
          <p:cNvPr id="6" name="Straight Arrow Connector 5">
            <a:extLst>
              <a:ext uri="{FF2B5EF4-FFF2-40B4-BE49-F238E27FC236}">
                <a16:creationId xmlns:a16="http://schemas.microsoft.com/office/drawing/2014/main" id="{C3A6D32A-8BC2-4454-A9E5-DA47CA0702CE}"/>
              </a:ext>
            </a:extLst>
          </p:cNvPr>
          <p:cNvCxnSpPr>
            <a:cxnSpLocks/>
          </p:cNvCxnSpPr>
          <p:nvPr/>
        </p:nvCxnSpPr>
        <p:spPr>
          <a:xfrm flipV="1">
            <a:off x="1852719" y="1813800"/>
            <a:ext cx="200828" cy="106362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1CF686B-A5CC-4B0C-9FAE-DC6DB123BB82}"/>
              </a:ext>
            </a:extLst>
          </p:cNvPr>
          <p:cNvPicPr>
            <a:picLocks noChangeAspect="1"/>
          </p:cNvPicPr>
          <p:nvPr/>
        </p:nvPicPr>
        <p:blipFill>
          <a:blip r:embed="rId3"/>
          <a:stretch>
            <a:fillRect/>
          </a:stretch>
        </p:blipFill>
        <p:spPr>
          <a:xfrm>
            <a:off x="6892996" y="390317"/>
            <a:ext cx="4171950" cy="1619250"/>
          </a:xfrm>
          <a:prstGeom prst="rect">
            <a:avLst/>
          </a:prstGeom>
        </p:spPr>
      </p:pic>
      <p:sp>
        <p:nvSpPr>
          <p:cNvPr id="9" name="TextBox 8">
            <a:extLst>
              <a:ext uri="{FF2B5EF4-FFF2-40B4-BE49-F238E27FC236}">
                <a16:creationId xmlns:a16="http://schemas.microsoft.com/office/drawing/2014/main" id="{86761FE8-572D-479A-830D-3FA5D58899E7}"/>
              </a:ext>
            </a:extLst>
          </p:cNvPr>
          <p:cNvSpPr txBox="1"/>
          <p:nvPr/>
        </p:nvSpPr>
        <p:spPr>
          <a:xfrm>
            <a:off x="5828231" y="2116302"/>
            <a:ext cx="6127334" cy="584775"/>
          </a:xfrm>
          <a:prstGeom prst="rect">
            <a:avLst/>
          </a:prstGeom>
          <a:noFill/>
        </p:spPr>
        <p:txBody>
          <a:bodyPr wrap="square">
            <a:spAutoFit/>
          </a:bodyPr>
          <a:lstStyle/>
          <a:p>
            <a:pPr algn="ctr"/>
            <a:r>
              <a:rPr lang="en-US" sz="1600" b="1" dirty="0">
                <a:solidFill>
                  <a:schemeClr val="bg1"/>
                </a:solidFill>
              </a:rPr>
              <a:t>#17  You will receive a pop-up verifying</a:t>
            </a:r>
          </a:p>
          <a:p>
            <a:pPr algn="ctr"/>
            <a:r>
              <a:rPr lang="en-US" sz="1600" b="1" dirty="0">
                <a:solidFill>
                  <a:schemeClr val="bg1"/>
                </a:solidFill>
              </a:rPr>
              <a:t> pass / fail funds check </a:t>
            </a:r>
            <a:endParaRPr lang="en-US" sz="1600" dirty="0"/>
          </a:p>
        </p:txBody>
      </p:sp>
      <p:pic>
        <p:nvPicPr>
          <p:cNvPr id="11" name="Picture 10">
            <a:extLst>
              <a:ext uri="{FF2B5EF4-FFF2-40B4-BE49-F238E27FC236}">
                <a16:creationId xmlns:a16="http://schemas.microsoft.com/office/drawing/2014/main" id="{16D36EC5-268D-4326-A8F0-DB71EE5AC053}"/>
              </a:ext>
            </a:extLst>
          </p:cNvPr>
          <p:cNvPicPr>
            <a:picLocks noChangeAspect="1"/>
          </p:cNvPicPr>
          <p:nvPr/>
        </p:nvPicPr>
        <p:blipFill>
          <a:blip r:embed="rId4"/>
          <a:stretch>
            <a:fillRect/>
          </a:stretch>
        </p:blipFill>
        <p:spPr>
          <a:xfrm>
            <a:off x="77330" y="4113525"/>
            <a:ext cx="9648202" cy="2643200"/>
          </a:xfrm>
          <a:prstGeom prst="rect">
            <a:avLst/>
          </a:prstGeom>
        </p:spPr>
      </p:pic>
      <p:cxnSp>
        <p:nvCxnSpPr>
          <p:cNvPr id="12" name="Straight Arrow Connector 11">
            <a:extLst>
              <a:ext uri="{FF2B5EF4-FFF2-40B4-BE49-F238E27FC236}">
                <a16:creationId xmlns:a16="http://schemas.microsoft.com/office/drawing/2014/main" id="{69A0A13B-8EA8-43F4-AB3C-A2F43E718F58}"/>
              </a:ext>
            </a:extLst>
          </p:cNvPr>
          <p:cNvCxnSpPr>
            <a:cxnSpLocks/>
          </p:cNvCxnSpPr>
          <p:nvPr/>
        </p:nvCxnSpPr>
        <p:spPr>
          <a:xfrm flipV="1">
            <a:off x="6708072" y="1606091"/>
            <a:ext cx="594345" cy="67936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E3BA5E0-8F16-43F2-8605-0EDE8F22BA59}"/>
              </a:ext>
            </a:extLst>
          </p:cNvPr>
          <p:cNvSpPr txBox="1"/>
          <p:nvPr/>
        </p:nvSpPr>
        <p:spPr>
          <a:xfrm>
            <a:off x="5483930" y="3225341"/>
            <a:ext cx="4452735" cy="800219"/>
          </a:xfrm>
          <a:prstGeom prst="rect">
            <a:avLst/>
          </a:prstGeom>
          <a:noFill/>
        </p:spPr>
        <p:txBody>
          <a:bodyPr wrap="square" rtlCol="0">
            <a:spAutoFit/>
          </a:bodyPr>
          <a:lstStyle/>
          <a:p>
            <a:pPr algn="ctr"/>
            <a:r>
              <a:rPr lang="en-US" sz="1400" b="1" dirty="0">
                <a:solidFill>
                  <a:schemeClr val="bg1"/>
                </a:solidFill>
              </a:rPr>
              <a:t>#18 Click Submit</a:t>
            </a:r>
          </a:p>
          <a:p>
            <a:pPr algn="ctr"/>
            <a:r>
              <a:rPr lang="en-US" sz="1400" b="1" dirty="0">
                <a:solidFill>
                  <a:schemeClr val="bg1"/>
                </a:solidFill>
              </a:rPr>
              <a:t> (if it passes funds check) or it will be incomplete until a budget transfer is done</a:t>
            </a:r>
            <a:r>
              <a:rPr lang="en-US" sz="1600" b="1" dirty="0">
                <a:solidFill>
                  <a:schemeClr val="bg1"/>
                </a:solidFill>
              </a:rPr>
              <a:t>.</a:t>
            </a:r>
            <a:r>
              <a:rPr lang="en-US" b="1" dirty="0">
                <a:solidFill>
                  <a:schemeClr val="bg1"/>
                </a:solidFill>
              </a:rPr>
              <a:t> </a:t>
            </a:r>
          </a:p>
        </p:txBody>
      </p:sp>
      <p:sp>
        <p:nvSpPr>
          <p:cNvPr id="16" name="Oval 15">
            <a:extLst>
              <a:ext uri="{FF2B5EF4-FFF2-40B4-BE49-F238E27FC236}">
                <a16:creationId xmlns:a16="http://schemas.microsoft.com/office/drawing/2014/main" id="{6B3D8CDA-1F93-4556-9F0A-1CEA14559615}"/>
              </a:ext>
            </a:extLst>
          </p:cNvPr>
          <p:cNvSpPr/>
          <p:nvPr/>
        </p:nvSpPr>
        <p:spPr>
          <a:xfrm>
            <a:off x="9249522" y="4489794"/>
            <a:ext cx="425865" cy="3651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9AA9334D-8D13-4558-9BB9-CADA23CBBE05}"/>
              </a:ext>
            </a:extLst>
          </p:cNvPr>
          <p:cNvCxnSpPr>
            <a:cxnSpLocks/>
          </p:cNvCxnSpPr>
          <p:nvPr/>
        </p:nvCxnSpPr>
        <p:spPr>
          <a:xfrm>
            <a:off x="8891898" y="3750502"/>
            <a:ext cx="440109" cy="58846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D18D23-8035-417D-AB5F-74C50368352A}"/>
              </a:ext>
            </a:extLst>
          </p:cNvPr>
          <p:cNvCxnSpPr/>
          <p:nvPr/>
        </p:nvCxnSpPr>
        <p:spPr>
          <a:xfrm>
            <a:off x="4907282" y="4643987"/>
            <a:ext cx="612072" cy="7349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9965E04-264B-4B95-BE08-6622F385DAEF}"/>
              </a:ext>
            </a:extLst>
          </p:cNvPr>
          <p:cNvCxnSpPr>
            <a:cxnSpLocks/>
          </p:cNvCxnSpPr>
          <p:nvPr/>
        </p:nvCxnSpPr>
        <p:spPr>
          <a:xfrm flipV="1">
            <a:off x="4811666" y="4617192"/>
            <a:ext cx="803305" cy="7349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A600D071-F203-4358-99A9-194B5C4E5397}"/>
              </a:ext>
            </a:extLst>
          </p:cNvPr>
          <p:cNvPicPr>
            <a:picLocks noChangeAspect="1"/>
          </p:cNvPicPr>
          <p:nvPr/>
        </p:nvPicPr>
        <p:blipFill>
          <a:blip r:embed="rId5"/>
          <a:stretch>
            <a:fillRect/>
          </a:stretch>
        </p:blipFill>
        <p:spPr>
          <a:xfrm>
            <a:off x="9929518" y="5062731"/>
            <a:ext cx="2085867" cy="1080700"/>
          </a:xfrm>
          <a:prstGeom prst="rect">
            <a:avLst/>
          </a:prstGeom>
        </p:spPr>
      </p:pic>
      <p:sp>
        <p:nvSpPr>
          <p:cNvPr id="41" name="TextBox 40">
            <a:extLst>
              <a:ext uri="{FF2B5EF4-FFF2-40B4-BE49-F238E27FC236}">
                <a16:creationId xmlns:a16="http://schemas.microsoft.com/office/drawing/2014/main" id="{97C4C2E1-A1CA-4AB1-8E1F-AEBC3E97BF69}"/>
              </a:ext>
            </a:extLst>
          </p:cNvPr>
          <p:cNvSpPr txBox="1"/>
          <p:nvPr/>
        </p:nvSpPr>
        <p:spPr>
          <a:xfrm>
            <a:off x="10063706" y="3940963"/>
            <a:ext cx="1817489" cy="954107"/>
          </a:xfrm>
          <a:prstGeom prst="rect">
            <a:avLst/>
          </a:prstGeom>
          <a:noFill/>
        </p:spPr>
        <p:txBody>
          <a:bodyPr wrap="square" rtlCol="0">
            <a:spAutoFit/>
          </a:bodyPr>
          <a:lstStyle/>
          <a:p>
            <a:pPr algn="ctr"/>
            <a:r>
              <a:rPr lang="en-US" sz="1400" b="1" dirty="0">
                <a:solidFill>
                  <a:schemeClr val="bg1"/>
                </a:solidFill>
              </a:rPr>
              <a:t>#19 you will receive a Req confirmation, and you are back on your home page  </a:t>
            </a:r>
          </a:p>
        </p:txBody>
      </p:sp>
    </p:spTree>
    <p:extLst>
      <p:ext uri="{BB962C8B-B14F-4D97-AF65-F5344CB8AC3E}">
        <p14:creationId xmlns:p14="http://schemas.microsoft.com/office/powerpoint/2010/main" val="4009633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5981D4-A57B-4ADF-8A24-04FE0DDF051C}"/>
              </a:ext>
            </a:extLst>
          </p:cNvPr>
          <p:cNvSpPr>
            <a:spLocks noGrp="1"/>
          </p:cNvSpPr>
          <p:nvPr>
            <p:ph type="sldNum" sz="quarter" idx="12"/>
          </p:nvPr>
        </p:nvSpPr>
        <p:spPr/>
        <p:txBody>
          <a:bodyPr/>
          <a:lstStyle/>
          <a:p>
            <a:fld id="{DAD2728A-7148-4AC7-B942-DF0A90C54A65}" type="slidenum">
              <a:rPr lang="en-US" smtClean="0"/>
              <a:t>11</a:t>
            </a:fld>
            <a:endParaRPr lang="en-US" dirty="0"/>
          </a:p>
        </p:txBody>
      </p:sp>
      <p:pic>
        <p:nvPicPr>
          <p:cNvPr id="8" name="Picture 7">
            <a:extLst>
              <a:ext uri="{FF2B5EF4-FFF2-40B4-BE49-F238E27FC236}">
                <a16:creationId xmlns:a16="http://schemas.microsoft.com/office/drawing/2014/main" id="{DFB72F09-9FE8-489D-9C0B-516261689F89}"/>
              </a:ext>
            </a:extLst>
          </p:cNvPr>
          <p:cNvPicPr>
            <a:picLocks noChangeAspect="1"/>
          </p:cNvPicPr>
          <p:nvPr/>
        </p:nvPicPr>
        <p:blipFill>
          <a:blip r:embed="rId2"/>
          <a:stretch>
            <a:fillRect/>
          </a:stretch>
        </p:blipFill>
        <p:spPr>
          <a:xfrm>
            <a:off x="1328159" y="323584"/>
            <a:ext cx="9535682" cy="4377562"/>
          </a:xfrm>
          <a:prstGeom prst="rect">
            <a:avLst/>
          </a:prstGeom>
        </p:spPr>
      </p:pic>
      <p:sp>
        <p:nvSpPr>
          <p:cNvPr id="10" name="TextBox 9">
            <a:extLst>
              <a:ext uri="{FF2B5EF4-FFF2-40B4-BE49-F238E27FC236}">
                <a16:creationId xmlns:a16="http://schemas.microsoft.com/office/drawing/2014/main" id="{4DEABE66-3ADB-4FFC-95EE-FCFAC870ADDE}"/>
              </a:ext>
            </a:extLst>
          </p:cNvPr>
          <p:cNvSpPr txBox="1"/>
          <p:nvPr/>
        </p:nvSpPr>
        <p:spPr>
          <a:xfrm>
            <a:off x="714286" y="5090259"/>
            <a:ext cx="10519873" cy="1569660"/>
          </a:xfrm>
          <a:prstGeom prst="rect">
            <a:avLst/>
          </a:prstGeom>
          <a:solidFill>
            <a:schemeClr val="tx1"/>
          </a:solidFill>
        </p:spPr>
        <p:txBody>
          <a:bodyPr wrap="square" rtlCol="0">
            <a:spAutoFit/>
          </a:bodyPr>
          <a:lstStyle/>
          <a:p>
            <a:pPr algn="ctr"/>
            <a:r>
              <a:rPr lang="en-US" sz="2400" b="1" dirty="0">
                <a:solidFill>
                  <a:schemeClr val="bg1"/>
                </a:solidFill>
              </a:rPr>
              <a:t>Requisition Home Page </a:t>
            </a:r>
          </a:p>
          <a:p>
            <a:pPr algn="ctr"/>
            <a:r>
              <a:rPr lang="en-US" sz="2400" b="1" dirty="0">
                <a:solidFill>
                  <a:schemeClr val="bg1"/>
                </a:solidFill>
              </a:rPr>
              <a:t>Pending Approval -  Click hyperlink to see approval line </a:t>
            </a:r>
          </a:p>
          <a:p>
            <a:pPr algn="ctr"/>
            <a:r>
              <a:rPr lang="en-US" sz="2400" b="1" dirty="0">
                <a:solidFill>
                  <a:schemeClr val="bg1"/>
                </a:solidFill>
              </a:rPr>
              <a:t>Incomplete – this has not been submitted </a:t>
            </a:r>
          </a:p>
          <a:p>
            <a:pPr algn="ctr"/>
            <a:r>
              <a:rPr lang="en-US" sz="2400" b="1" dirty="0">
                <a:solidFill>
                  <a:schemeClr val="bg1"/>
                </a:solidFill>
              </a:rPr>
              <a:t>Approved – this has been turned into a PO</a:t>
            </a:r>
          </a:p>
        </p:txBody>
      </p:sp>
      <p:sp>
        <p:nvSpPr>
          <p:cNvPr id="12" name="Oval 11">
            <a:extLst>
              <a:ext uri="{FF2B5EF4-FFF2-40B4-BE49-F238E27FC236}">
                <a16:creationId xmlns:a16="http://schemas.microsoft.com/office/drawing/2014/main" id="{4B9EABDD-09B0-4891-94F5-E7C2D1C3AA8C}"/>
              </a:ext>
            </a:extLst>
          </p:cNvPr>
          <p:cNvSpPr/>
          <p:nvPr/>
        </p:nvSpPr>
        <p:spPr>
          <a:xfrm>
            <a:off x="3888337" y="1880075"/>
            <a:ext cx="1598064" cy="173479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94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88E2B-5DF3-44EC-B951-6A760FE5EB45}"/>
              </a:ext>
            </a:extLst>
          </p:cNvPr>
          <p:cNvSpPr>
            <a:spLocks noGrp="1"/>
          </p:cNvSpPr>
          <p:nvPr>
            <p:ph type="sldNum" sz="quarter" idx="12"/>
          </p:nvPr>
        </p:nvSpPr>
        <p:spPr/>
        <p:txBody>
          <a:bodyPr/>
          <a:lstStyle/>
          <a:p>
            <a:fld id="{DAD2728A-7148-4AC7-B942-DF0A90C54A65}" type="slidenum">
              <a:rPr lang="en-US" smtClean="0"/>
              <a:t>12</a:t>
            </a:fld>
            <a:endParaRPr lang="en-US" dirty="0"/>
          </a:p>
        </p:txBody>
      </p:sp>
      <p:sp>
        <p:nvSpPr>
          <p:cNvPr id="4" name="Rectangle 3">
            <a:extLst>
              <a:ext uri="{FF2B5EF4-FFF2-40B4-BE49-F238E27FC236}">
                <a16:creationId xmlns:a16="http://schemas.microsoft.com/office/drawing/2014/main" id="{746422A9-6224-4F34-924B-443E79B144C7}"/>
              </a:ext>
            </a:extLst>
          </p:cNvPr>
          <p:cNvSpPr/>
          <p:nvPr/>
        </p:nvSpPr>
        <p:spPr>
          <a:xfrm>
            <a:off x="827784" y="0"/>
            <a:ext cx="1032776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accent5">
                      <a:lumMod val="60000"/>
                      <a:lumOff val="40000"/>
                    </a:schemeClr>
                  </a:outerShdw>
                </a:effectLst>
              </a:rPr>
              <a:t>How do I Get a Copy of Requisition </a:t>
            </a:r>
            <a:endParaRPr lang="en-US" sz="5400" b="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pic>
        <p:nvPicPr>
          <p:cNvPr id="8" name="Picture 7">
            <a:extLst>
              <a:ext uri="{FF2B5EF4-FFF2-40B4-BE49-F238E27FC236}">
                <a16:creationId xmlns:a16="http://schemas.microsoft.com/office/drawing/2014/main" id="{76358DF5-20F0-4B09-B26F-C52B71F8506A}"/>
              </a:ext>
            </a:extLst>
          </p:cNvPr>
          <p:cNvPicPr>
            <a:picLocks noChangeAspect="1"/>
          </p:cNvPicPr>
          <p:nvPr/>
        </p:nvPicPr>
        <p:blipFill>
          <a:blip r:embed="rId2"/>
          <a:stretch>
            <a:fillRect/>
          </a:stretch>
        </p:blipFill>
        <p:spPr>
          <a:xfrm>
            <a:off x="93217" y="923330"/>
            <a:ext cx="3908858" cy="2101071"/>
          </a:xfrm>
          <a:prstGeom prst="rect">
            <a:avLst/>
          </a:prstGeom>
        </p:spPr>
      </p:pic>
      <p:pic>
        <p:nvPicPr>
          <p:cNvPr id="10" name="Picture 9">
            <a:extLst>
              <a:ext uri="{FF2B5EF4-FFF2-40B4-BE49-F238E27FC236}">
                <a16:creationId xmlns:a16="http://schemas.microsoft.com/office/drawing/2014/main" id="{5A5D6DCD-EA85-4941-ABAB-45122503E0FE}"/>
              </a:ext>
            </a:extLst>
          </p:cNvPr>
          <p:cNvPicPr>
            <a:picLocks noChangeAspect="1"/>
          </p:cNvPicPr>
          <p:nvPr/>
        </p:nvPicPr>
        <p:blipFill>
          <a:blip r:embed="rId3"/>
          <a:stretch>
            <a:fillRect/>
          </a:stretch>
        </p:blipFill>
        <p:spPr>
          <a:xfrm>
            <a:off x="198030" y="2708965"/>
            <a:ext cx="3804045" cy="2256804"/>
          </a:xfrm>
          <a:prstGeom prst="rect">
            <a:avLst/>
          </a:prstGeom>
        </p:spPr>
      </p:pic>
      <p:pic>
        <p:nvPicPr>
          <p:cNvPr id="12" name="Picture 11">
            <a:extLst>
              <a:ext uri="{FF2B5EF4-FFF2-40B4-BE49-F238E27FC236}">
                <a16:creationId xmlns:a16="http://schemas.microsoft.com/office/drawing/2014/main" id="{DE8A0EFC-463C-4FEF-8BB3-4EE5717FBE93}"/>
              </a:ext>
            </a:extLst>
          </p:cNvPr>
          <p:cNvPicPr>
            <a:picLocks noChangeAspect="1"/>
          </p:cNvPicPr>
          <p:nvPr/>
        </p:nvPicPr>
        <p:blipFill>
          <a:blip r:embed="rId4"/>
          <a:stretch>
            <a:fillRect/>
          </a:stretch>
        </p:blipFill>
        <p:spPr>
          <a:xfrm>
            <a:off x="170881" y="4446392"/>
            <a:ext cx="3858341" cy="2043098"/>
          </a:xfrm>
          <a:prstGeom prst="rect">
            <a:avLst/>
          </a:prstGeom>
        </p:spPr>
      </p:pic>
      <p:pic>
        <p:nvPicPr>
          <p:cNvPr id="15" name="Picture 14">
            <a:extLst>
              <a:ext uri="{FF2B5EF4-FFF2-40B4-BE49-F238E27FC236}">
                <a16:creationId xmlns:a16="http://schemas.microsoft.com/office/drawing/2014/main" id="{FF53724D-34B0-4B47-9532-136D22AD0F2C}"/>
              </a:ext>
            </a:extLst>
          </p:cNvPr>
          <p:cNvPicPr>
            <a:picLocks noChangeAspect="1"/>
          </p:cNvPicPr>
          <p:nvPr/>
        </p:nvPicPr>
        <p:blipFill>
          <a:blip r:embed="rId5"/>
          <a:stretch>
            <a:fillRect/>
          </a:stretch>
        </p:blipFill>
        <p:spPr>
          <a:xfrm>
            <a:off x="5717376" y="923330"/>
            <a:ext cx="6031280" cy="5681945"/>
          </a:xfrm>
          <a:prstGeom prst="rect">
            <a:avLst/>
          </a:prstGeom>
        </p:spPr>
      </p:pic>
      <p:sp>
        <p:nvSpPr>
          <p:cNvPr id="16" name="Oval 15">
            <a:extLst>
              <a:ext uri="{FF2B5EF4-FFF2-40B4-BE49-F238E27FC236}">
                <a16:creationId xmlns:a16="http://schemas.microsoft.com/office/drawing/2014/main" id="{42C5EB99-61B2-4433-935D-B2522DA3092E}"/>
              </a:ext>
            </a:extLst>
          </p:cNvPr>
          <p:cNvSpPr/>
          <p:nvPr/>
        </p:nvSpPr>
        <p:spPr>
          <a:xfrm>
            <a:off x="6292312" y="1265382"/>
            <a:ext cx="912052" cy="775854"/>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C566121-02E9-4265-B57F-96701F981F94}"/>
              </a:ext>
            </a:extLst>
          </p:cNvPr>
          <p:cNvSpPr txBox="1"/>
          <p:nvPr/>
        </p:nvSpPr>
        <p:spPr>
          <a:xfrm>
            <a:off x="4169044" y="1201119"/>
            <a:ext cx="1394848" cy="646331"/>
          </a:xfrm>
          <a:prstGeom prst="rect">
            <a:avLst/>
          </a:prstGeom>
          <a:noFill/>
        </p:spPr>
        <p:txBody>
          <a:bodyPr wrap="square" rtlCol="0">
            <a:spAutoFit/>
          </a:bodyPr>
          <a:lstStyle/>
          <a:p>
            <a:pPr algn="ctr"/>
            <a:r>
              <a:rPr lang="en-US" dirty="0"/>
              <a:t>Click Hyperlink </a:t>
            </a:r>
          </a:p>
        </p:txBody>
      </p:sp>
      <p:cxnSp>
        <p:nvCxnSpPr>
          <p:cNvPr id="19" name="Straight Arrow Connector 18">
            <a:extLst>
              <a:ext uri="{FF2B5EF4-FFF2-40B4-BE49-F238E27FC236}">
                <a16:creationId xmlns:a16="http://schemas.microsoft.com/office/drawing/2014/main" id="{FF162692-1807-42AD-A754-FA87C8DC68CB}"/>
              </a:ext>
            </a:extLst>
          </p:cNvPr>
          <p:cNvCxnSpPr>
            <a:cxnSpLocks/>
          </p:cNvCxnSpPr>
          <p:nvPr/>
        </p:nvCxnSpPr>
        <p:spPr>
          <a:xfrm flipH="1">
            <a:off x="681925" y="1495586"/>
            <a:ext cx="3804045" cy="44945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B1D27BF-E814-43A2-AFB5-815EBCD51F55}"/>
              </a:ext>
            </a:extLst>
          </p:cNvPr>
          <p:cNvSpPr txBox="1"/>
          <p:nvPr/>
        </p:nvSpPr>
        <p:spPr>
          <a:xfrm>
            <a:off x="4169044" y="2944678"/>
            <a:ext cx="1394848" cy="646331"/>
          </a:xfrm>
          <a:prstGeom prst="rect">
            <a:avLst/>
          </a:prstGeom>
          <a:noFill/>
        </p:spPr>
        <p:txBody>
          <a:bodyPr wrap="square" rtlCol="0">
            <a:spAutoFit/>
          </a:bodyPr>
          <a:lstStyle/>
          <a:p>
            <a:pPr algn="ctr"/>
            <a:r>
              <a:rPr lang="en-US" dirty="0"/>
              <a:t>Click View PDF</a:t>
            </a:r>
          </a:p>
        </p:txBody>
      </p:sp>
      <p:cxnSp>
        <p:nvCxnSpPr>
          <p:cNvPr id="22" name="Straight Arrow Connector 21">
            <a:extLst>
              <a:ext uri="{FF2B5EF4-FFF2-40B4-BE49-F238E27FC236}">
                <a16:creationId xmlns:a16="http://schemas.microsoft.com/office/drawing/2014/main" id="{D84A51F2-6393-40CE-AA26-F8480628FDAC}"/>
              </a:ext>
            </a:extLst>
          </p:cNvPr>
          <p:cNvCxnSpPr>
            <a:cxnSpLocks/>
          </p:cNvCxnSpPr>
          <p:nvPr/>
        </p:nvCxnSpPr>
        <p:spPr>
          <a:xfrm flipH="1">
            <a:off x="3239147" y="3367028"/>
            <a:ext cx="1363850" cy="84573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C31A3D3-2573-4D39-8126-C55B310B30F5}"/>
              </a:ext>
            </a:extLst>
          </p:cNvPr>
          <p:cNvSpPr txBox="1"/>
          <p:nvPr/>
        </p:nvSpPr>
        <p:spPr>
          <a:xfrm>
            <a:off x="4105965" y="5311592"/>
            <a:ext cx="1507521" cy="646331"/>
          </a:xfrm>
          <a:prstGeom prst="rect">
            <a:avLst/>
          </a:prstGeom>
          <a:noFill/>
        </p:spPr>
        <p:txBody>
          <a:bodyPr wrap="square" rtlCol="0">
            <a:spAutoFit/>
          </a:bodyPr>
          <a:lstStyle/>
          <a:p>
            <a:r>
              <a:rPr lang="en-US" dirty="0"/>
              <a:t>Downloads Req. </a:t>
            </a:r>
          </a:p>
        </p:txBody>
      </p:sp>
      <p:cxnSp>
        <p:nvCxnSpPr>
          <p:cNvPr id="27" name="Straight Arrow Connector 26">
            <a:extLst>
              <a:ext uri="{FF2B5EF4-FFF2-40B4-BE49-F238E27FC236}">
                <a16:creationId xmlns:a16="http://schemas.microsoft.com/office/drawing/2014/main" id="{6C7FBA2A-96C5-4B78-829D-A319A2A700C6}"/>
              </a:ext>
            </a:extLst>
          </p:cNvPr>
          <p:cNvCxnSpPr>
            <a:cxnSpLocks/>
            <a:stCxn id="26" idx="1"/>
          </p:cNvCxnSpPr>
          <p:nvPr/>
        </p:nvCxnSpPr>
        <p:spPr>
          <a:xfrm flipH="1" flipV="1">
            <a:off x="1694483" y="5290346"/>
            <a:ext cx="2411482" cy="34441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BBAA1D2-56FF-47DC-91CF-12B8EBD2740B}"/>
              </a:ext>
            </a:extLst>
          </p:cNvPr>
          <p:cNvSpPr txBox="1"/>
          <p:nvPr/>
        </p:nvSpPr>
        <p:spPr>
          <a:xfrm>
            <a:off x="1860597" y="6304824"/>
            <a:ext cx="7406589" cy="369332"/>
          </a:xfrm>
          <a:prstGeom prst="rect">
            <a:avLst/>
          </a:prstGeom>
          <a:noFill/>
        </p:spPr>
        <p:txBody>
          <a:bodyPr wrap="square" rtlCol="0">
            <a:spAutoFit/>
          </a:bodyPr>
          <a:lstStyle/>
          <a:p>
            <a:r>
              <a:rPr lang="en-US" b="1" dirty="0">
                <a:highlight>
                  <a:srgbClr val="FFFF00"/>
                </a:highlight>
              </a:rPr>
              <a:t>NOTICE THIS IS NOT A PO you are NOT authorized to make a purchase  </a:t>
            </a:r>
          </a:p>
        </p:txBody>
      </p:sp>
      <p:cxnSp>
        <p:nvCxnSpPr>
          <p:cNvPr id="30" name="Straight Arrow Connector 29">
            <a:extLst>
              <a:ext uri="{FF2B5EF4-FFF2-40B4-BE49-F238E27FC236}">
                <a16:creationId xmlns:a16="http://schemas.microsoft.com/office/drawing/2014/main" id="{0D6139E0-A8F7-49EE-8DA6-36B616F16471}"/>
              </a:ext>
            </a:extLst>
          </p:cNvPr>
          <p:cNvCxnSpPr>
            <a:cxnSpLocks/>
          </p:cNvCxnSpPr>
          <p:nvPr/>
        </p:nvCxnSpPr>
        <p:spPr>
          <a:xfrm flipV="1">
            <a:off x="5199402" y="1997971"/>
            <a:ext cx="1154903" cy="425953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16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3CCD62-9186-44D0-801A-03500B587744}"/>
              </a:ext>
            </a:extLst>
          </p:cNvPr>
          <p:cNvSpPr>
            <a:spLocks noGrp="1"/>
          </p:cNvSpPr>
          <p:nvPr>
            <p:ph type="sldNum" sz="quarter" idx="12"/>
          </p:nvPr>
        </p:nvSpPr>
        <p:spPr/>
        <p:txBody>
          <a:bodyPr/>
          <a:lstStyle/>
          <a:p>
            <a:fld id="{DAD2728A-7148-4AC7-B942-DF0A90C54A65}" type="slidenum">
              <a:rPr lang="en-US" smtClean="0"/>
              <a:t>13</a:t>
            </a:fld>
            <a:endParaRPr lang="en-US" dirty="0"/>
          </a:p>
        </p:txBody>
      </p:sp>
      <p:pic>
        <p:nvPicPr>
          <p:cNvPr id="5" name="Picture 4">
            <a:extLst>
              <a:ext uri="{FF2B5EF4-FFF2-40B4-BE49-F238E27FC236}">
                <a16:creationId xmlns:a16="http://schemas.microsoft.com/office/drawing/2014/main" id="{E757ABF6-4163-4ACD-9F57-7F381C0C4D93}"/>
              </a:ext>
            </a:extLst>
          </p:cNvPr>
          <p:cNvPicPr>
            <a:picLocks noChangeAspect="1"/>
          </p:cNvPicPr>
          <p:nvPr/>
        </p:nvPicPr>
        <p:blipFill>
          <a:blip r:embed="rId2"/>
          <a:stretch>
            <a:fillRect/>
          </a:stretch>
        </p:blipFill>
        <p:spPr>
          <a:xfrm>
            <a:off x="1137674" y="0"/>
            <a:ext cx="9916651" cy="6858000"/>
          </a:xfrm>
          <a:prstGeom prst="rect">
            <a:avLst/>
          </a:prstGeom>
        </p:spPr>
      </p:pic>
      <p:sp>
        <p:nvSpPr>
          <p:cNvPr id="6" name="Oval 5">
            <a:extLst>
              <a:ext uri="{FF2B5EF4-FFF2-40B4-BE49-F238E27FC236}">
                <a16:creationId xmlns:a16="http://schemas.microsoft.com/office/drawing/2014/main" id="{246F8A83-F78C-437D-B51A-B42709B08714}"/>
              </a:ext>
            </a:extLst>
          </p:cNvPr>
          <p:cNvSpPr/>
          <p:nvPr/>
        </p:nvSpPr>
        <p:spPr>
          <a:xfrm>
            <a:off x="2514599" y="2971799"/>
            <a:ext cx="2676525" cy="63817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3DA849F-FB00-4446-B89A-1BE3D1604447}"/>
              </a:ext>
            </a:extLst>
          </p:cNvPr>
          <p:cNvSpPr txBox="1"/>
          <p:nvPr/>
        </p:nvSpPr>
        <p:spPr>
          <a:xfrm>
            <a:off x="5722424" y="2066151"/>
            <a:ext cx="4800600" cy="1200329"/>
          </a:xfrm>
          <a:prstGeom prst="rect">
            <a:avLst/>
          </a:prstGeom>
          <a:noFill/>
        </p:spPr>
        <p:txBody>
          <a:bodyPr wrap="square" rtlCol="0">
            <a:spAutoFit/>
          </a:bodyPr>
          <a:lstStyle/>
          <a:p>
            <a:pPr algn="ctr"/>
            <a:r>
              <a:rPr lang="en-US" b="1" dirty="0">
                <a:solidFill>
                  <a:srgbClr val="00B050"/>
                </a:solidFill>
              </a:rPr>
              <a:t>Clicking Pending Approval   </a:t>
            </a:r>
          </a:p>
          <a:p>
            <a:pPr algn="ctr"/>
            <a:r>
              <a:rPr lang="en-US" b="1" dirty="0">
                <a:solidFill>
                  <a:srgbClr val="00B050"/>
                </a:solidFill>
              </a:rPr>
              <a:t> Shows you where the approval is in real time. </a:t>
            </a:r>
          </a:p>
          <a:p>
            <a:pPr algn="ctr"/>
            <a:endParaRPr lang="en-US" b="1" dirty="0">
              <a:solidFill>
                <a:srgbClr val="00B050"/>
              </a:solidFill>
            </a:endParaRPr>
          </a:p>
          <a:p>
            <a:pPr algn="ctr"/>
            <a:r>
              <a:rPr lang="en-US" b="1" dirty="0">
                <a:solidFill>
                  <a:srgbClr val="00B050"/>
                </a:solidFill>
              </a:rPr>
              <a:t>Assigned = waiting on this manager (time / date</a:t>
            </a:r>
            <a:r>
              <a:rPr lang="en-US" dirty="0"/>
              <a:t>) </a:t>
            </a:r>
          </a:p>
        </p:txBody>
      </p:sp>
      <p:sp>
        <p:nvSpPr>
          <p:cNvPr id="9" name="Oval 8">
            <a:extLst>
              <a:ext uri="{FF2B5EF4-FFF2-40B4-BE49-F238E27FC236}">
                <a16:creationId xmlns:a16="http://schemas.microsoft.com/office/drawing/2014/main" id="{DC0D3ABB-0A32-4EC5-9123-C0D3EDD82982}"/>
              </a:ext>
            </a:extLst>
          </p:cNvPr>
          <p:cNvSpPr/>
          <p:nvPr/>
        </p:nvSpPr>
        <p:spPr>
          <a:xfrm>
            <a:off x="838199" y="4514850"/>
            <a:ext cx="2457451" cy="249555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160AFC-97EF-437B-8F8B-9143F5E55EBD}"/>
              </a:ext>
            </a:extLst>
          </p:cNvPr>
          <p:cNvSpPr txBox="1"/>
          <p:nvPr/>
        </p:nvSpPr>
        <p:spPr>
          <a:xfrm>
            <a:off x="5646223" y="5210175"/>
            <a:ext cx="4876801" cy="646331"/>
          </a:xfrm>
          <a:prstGeom prst="rect">
            <a:avLst/>
          </a:prstGeom>
          <a:noFill/>
        </p:spPr>
        <p:txBody>
          <a:bodyPr wrap="square" rtlCol="0">
            <a:spAutoFit/>
          </a:bodyPr>
          <a:lstStyle/>
          <a:p>
            <a:pPr algn="ctr"/>
            <a:r>
              <a:rPr lang="en-US" b="1" dirty="0">
                <a:solidFill>
                  <a:srgbClr val="00B050"/>
                </a:solidFill>
              </a:rPr>
              <a:t>Same as above showing the chain of Hierarchy and current location of approvals</a:t>
            </a:r>
          </a:p>
        </p:txBody>
      </p:sp>
    </p:spTree>
    <p:extLst>
      <p:ext uri="{BB962C8B-B14F-4D97-AF65-F5344CB8AC3E}">
        <p14:creationId xmlns:p14="http://schemas.microsoft.com/office/powerpoint/2010/main" val="265151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88E2B-5DF3-44EC-B951-6A760FE5EB45}"/>
              </a:ext>
            </a:extLst>
          </p:cNvPr>
          <p:cNvSpPr>
            <a:spLocks noGrp="1"/>
          </p:cNvSpPr>
          <p:nvPr>
            <p:ph type="sldNum" sz="quarter" idx="12"/>
          </p:nvPr>
        </p:nvSpPr>
        <p:spPr/>
        <p:txBody>
          <a:bodyPr/>
          <a:lstStyle/>
          <a:p>
            <a:fld id="{DAD2728A-7148-4AC7-B942-DF0A90C54A65}" type="slidenum">
              <a:rPr lang="en-US" smtClean="0"/>
              <a:t>14</a:t>
            </a:fld>
            <a:endParaRPr lang="en-US" dirty="0"/>
          </a:p>
        </p:txBody>
      </p:sp>
      <p:sp>
        <p:nvSpPr>
          <p:cNvPr id="4" name="Rectangle 3">
            <a:extLst>
              <a:ext uri="{FF2B5EF4-FFF2-40B4-BE49-F238E27FC236}">
                <a16:creationId xmlns:a16="http://schemas.microsoft.com/office/drawing/2014/main" id="{746422A9-6224-4F34-924B-443E79B144C7}"/>
              </a:ext>
            </a:extLst>
          </p:cNvPr>
          <p:cNvSpPr/>
          <p:nvPr/>
        </p:nvSpPr>
        <p:spPr>
          <a:xfrm>
            <a:off x="1951232" y="0"/>
            <a:ext cx="808086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accent5">
                      <a:lumMod val="60000"/>
                      <a:lumOff val="40000"/>
                    </a:schemeClr>
                  </a:outerShdw>
                </a:effectLst>
              </a:rPr>
              <a:t>How do I Get a Copy of PO  </a:t>
            </a:r>
            <a:endParaRPr lang="en-US" sz="5400" b="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pic>
        <p:nvPicPr>
          <p:cNvPr id="8" name="Picture 7">
            <a:extLst>
              <a:ext uri="{FF2B5EF4-FFF2-40B4-BE49-F238E27FC236}">
                <a16:creationId xmlns:a16="http://schemas.microsoft.com/office/drawing/2014/main" id="{76358DF5-20F0-4B09-B26F-C52B71F8506A}"/>
              </a:ext>
            </a:extLst>
          </p:cNvPr>
          <p:cNvPicPr>
            <a:picLocks noChangeAspect="1"/>
          </p:cNvPicPr>
          <p:nvPr/>
        </p:nvPicPr>
        <p:blipFill>
          <a:blip r:embed="rId2"/>
          <a:stretch>
            <a:fillRect/>
          </a:stretch>
        </p:blipFill>
        <p:spPr>
          <a:xfrm>
            <a:off x="260186" y="894501"/>
            <a:ext cx="3908858" cy="2101071"/>
          </a:xfrm>
          <a:prstGeom prst="rect">
            <a:avLst/>
          </a:prstGeom>
        </p:spPr>
      </p:pic>
      <p:sp>
        <p:nvSpPr>
          <p:cNvPr id="17" name="TextBox 16">
            <a:extLst>
              <a:ext uri="{FF2B5EF4-FFF2-40B4-BE49-F238E27FC236}">
                <a16:creationId xmlns:a16="http://schemas.microsoft.com/office/drawing/2014/main" id="{BC566121-02E9-4265-B57F-96701F981F94}"/>
              </a:ext>
            </a:extLst>
          </p:cNvPr>
          <p:cNvSpPr txBox="1"/>
          <p:nvPr/>
        </p:nvSpPr>
        <p:spPr>
          <a:xfrm>
            <a:off x="4169044" y="954419"/>
            <a:ext cx="4138048" cy="2031325"/>
          </a:xfrm>
          <a:prstGeom prst="rect">
            <a:avLst/>
          </a:prstGeom>
          <a:noFill/>
        </p:spPr>
        <p:txBody>
          <a:bodyPr wrap="square" rtlCol="0">
            <a:spAutoFit/>
          </a:bodyPr>
          <a:lstStyle/>
          <a:p>
            <a:pPr algn="ctr"/>
            <a:r>
              <a:rPr lang="en-US" b="1" dirty="0">
                <a:solidFill>
                  <a:schemeClr val="bg1"/>
                </a:solidFill>
              </a:rPr>
              <a:t>#1  Click Hyperlink</a:t>
            </a:r>
          </a:p>
          <a:p>
            <a:pPr algn="ctr"/>
            <a:r>
              <a:rPr lang="en-US" b="1" dirty="0">
                <a:solidFill>
                  <a:schemeClr val="bg1"/>
                </a:solidFill>
              </a:rPr>
              <a:t>Of an Approved Req</a:t>
            </a:r>
            <a:r>
              <a:rPr lang="en-US" dirty="0"/>
              <a:t>.</a:t>
            </a:r>
          </a:p>
          <a:p>
            <a:pPr algn="ctr"/>
            <a:endParaRPr lang="en-US" dirty="0"/>
          </a:p>
          <a:p>
            <a:pPr algn="ctr"/>
            <a:r>
              <a:rPr lang="en-US" dirty="0"/>
              <a:t>FYI, the req could be approved but the PO process done by the purchasing officer may not be complete </a:t>
            </a:r>
            <a:r>
              <a:rPr lang="en-US" dirty="0">
                <a:sym typeface="Wingdings" panose="05000000000000000000" pitchFamily="2" charset="2"/>
              </a:rPr>
              <a:t> </a:t>
            </a:r>
          </a:p>
          <a:p>
            <a:pPr algn="ctr"/>
            <a:r>
              <a:rPr lang="en-US" dirty="0">
                <a:sym typeface="Wingdings" panose="05000000000000000000" pitchFamily="2" charset="2"/>
              </a:rPr>
              <a:t>This process is done multiple times a day </a:t>
            </a:r>
            <a:r>
              <a:rPr lang="en-US" dirty="0"/>
              <a:t>  </a:t>
            </a:r>
          </a:p>
        </p:txBody>
      </p:sp>
      <p:cxnSp>
        <p:nvCxnSpPr>
          <p:cNvPr id="19" name="Straight Arrow Connector 18">
            <a:extLst>
              <a:ext uri="{FF2B5EF4-FFF2-40B4-BE49-F238E27FC236}">
                <a16:creationId xmlns:a16="http://schemas.microsoft.com/office/drawing/2014/main" id="{FF162692-1807-42AD-A754-FA87C8DC68CB}"/>
              </a:ext>
            </a:extLst>
          </p:cNvPr>
          <p:cNvCxnSpPr>
            <a:cxnSpLocks/>
          </p:cNvCxnSpPr>
          <p:nvPr/>
        </p:nvCxnSpPr>
        <p:spPr>
          <a:xfrm flipH="1">
            <a:off x="914401" y="1379349"/>
            <a:ext cx="4060555" cy="49692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841E4E2-F89C-46CD-8F8A-8967B6C83D3D}"/>
              </a:ext>
            </a:extLst>
          </p:cNvPr>
          <p:cNvPicPr>
            <a:picLocks noChangeAspect="1"/>
          </p:cNvPicPr>
          <p:nvPr/>
        </p:nvPicPr>
        <p:blipFill>
          <a:blip r:embed="rId3"/>
          <a:stretch>
            <a:fillRect/>
          </a:stretch>
        </p:blipFill>
        <p:spPr>
          <a:xfrm>
            <a:off x="278970" y="3016833"/>
            <a:ext cx="9577953" cy="3522079"/>
          </a:xfrm>
          <a:prstGeom prst="rect">
            <a:avLst/>
          </a:prstGeom>
        </p:spPr>
      </p:pic>
      <p:cxnSp>
        <p:nvCxnSpPr>
          <p:cNvPr id="22" name="Straight Arrow Connector 21">
            <a:extLst>
              <a:ext uri="{FF2B5EF4-FFF2-40B4-BE49-F238E27FC236}">
                <a16:creationId xmlns:a16="http://schemas.microsoft.com/office/drawing/2014/main" id="{D84A51F2-6393-40CE-AA26-F8480628FDAC}"/>
              </a:ext>
            </a:extLst>
          </p:cNvPr>
          <p:cNvCxnSpPr>
            <a:cxnSpLocks/>
          </p:cNvCxnSpPr>
          <p:nvPr/>
        </p:nvCxnSpPr>
        <p:spPr>
          <a:xfrm flipH="1">
            <a:off x="9174998" y="2413948"/>
            <a:ext cx="1131375" cy="190115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C600E3-CBBE-4371-ACA5-280D35EE8330}"/>
              </a:ext>
            </a:extLst>
          </p:cNvPr>
          <p:cNvSpPr txBox="1"/>
          <p:nvPr/>
        </p:nvSpPr>
        <p:spPr>
          <a:xfrm>
            <a:off x="9306732" y="1469357"/>
            <a:ext cx="2625082" cy="923330"/>
          </a:xfrm>
          <a:prstGeom prst="rect">
            <a:avLst/>
          </a:prstGeom>
          <a:noFill/>
        </p:spPr>
        <p:txBody>
          <a:bodyPr wrap="square" rtlCol="0">
            <a:spAutoFit/>
          </a:bodyPr>
          <a:lstStyle/>
          <a:p>
            <a:pPr algn="ctr"/>
            <a:r>
              <a:rPr lang="en-US" b="1" dirty="0">
                <a:solidFill>
                  <a:schemeClr val="bg1"/>
                </a:solidFill>
              </a:rPr>
              <a:t>#2  CLICK Hyperlink</a:t>
            </a:r>
          </a:p>
          <a:p>
            <a:pPr algn="ctr"/>
            <a:r>
              <a:rPr lang="en-US" b="1" dirty="0">
                <a:solidFill>
                  <a:schemeClr val="bg1"/>
                </a:solidFill>
              </a:rPr>
              <a:t>NAV0000000 </a:t>
            </a:r>
          </a:p>
          <a:p>
            <a:pPr algn="ctr"/>
            <a:r>
              <a:rPr lang="en-US" b="1" dirty="0">
                <a:solidFill>
                  <a:schemeClr val="bg1"/>
                </a:solidFill>
              </a:rPr>
              <a:t>This is your PO </a:t>
            </a:r>
          </a:p>
        </p:txBody>
      </p:sp>
      <p:sp>
        <p:nvSpPr>
          <p:cNvPr id="11" name="Oval 10">
            <a:extLst>
              <a:ext uri="{FF2B5EF4-FFF2-40B4-BE49-F238E27FC236}">
                <a16:creationId xmlns:a16="http://schemas.microsoft.com/office/drawing/2014/main" id="{A7DD8598-9BBE-45DA-8A25-2551C9E61880}"/>
              </a:ext>
            </a:extLst>
          </p:cNvPr>
          <p:cNvSpPr/>
          <p:nvPr/>
        </p:nvSpPr>
        <p:spPr>
          <a:xfrm>
            <a:off x="8610600" y="4239564"/>
            <a:ext cx="674176" cy="92384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990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C29E91-11E1-47C7-9198-7CAF62E03D87}"/>
              </a:ext>
            </a:extLst>
          </p:cNvPr>
          <p:cNvSpPr>
            <a:spLocks noGrp="1"/>
          </p:cNvSpPr>
          <p:nvPr>
            <p:ph type="sldNum" sz="quarter" idx="12"/>
          </p:nvPr>
        </p:nvSpPr>
        <p:spPr/>
        <p:txBody>
          <a:bodyPr/>
          <a:lstStyle/>
          <a:p>
            <a:fld id="{DAD2728A-7148-4AC7-B942-DF0A90C54A65}" type="slidenum">
              <a:rPr lang="en-US" smtClean="0"/>
              <a:t>15</a:t>
            </a:fld>
            <a:endParaRPr lang="en-US" dirty="0"/>
          </a:p>
        </p:txBody>
      </p:sp>
      <p:pic>
        <p:nvPicPr>
          <p:cNvPr id="4" name="Picture 3">
            <a:extLst>
              <a:ext uri="{FF2B5EF4-FFF2-40B4-BE49-F238E27FC236}">
                <a16:creationId xmlns:a16="http://schemas.microsoft.com/office/drawing/2014/main" id="{F3B4D5F8-CD18-406C-8640-1C8C6AC6F9B7}"/>
              </a:ext>
            </a:extLst>
          </p:cNvPr>
          <p:cNvPicPr>
            <a:picLocks noChangeAspect="1"/>
          </p:cNvPicPr>
          <p:nvPr/>
        </p:nvPicPr>
        <p:blipFill>
          <a:blip r:embed="rId2"/>
          <a:stretch>
            <a:fillRect/>
          </a:stretch>
        </p:blipFill>
        <p:spPr>
          <a:xfrm>
            <a:off x="183495" y="213501"/>
            <a:ext cx="5442156" cy="2953327"/>
          </a:xfrm>
          <a:prstGeom prst="rect">
            <a:avLst/>
          </a:prstGeom>
        </p:spPr>
      </p:pic>
      <p:pic>
        <p:nvPicPr>
          <p:cNvPr id="6" name="Picture 5">
            <a:extLst>
              <a:ext uri="{FF2B5EF4-FFF2-40B4-BE49-F238E27FC236}">
                <a16:creationId xmlns:a16="http://schemas.microsoft.com/office/drawing/2014/main" id="{07592E40-0F2F-4566-BCF2-811D384A2C9F}"/>
              </a:ext>
            </a:extLst>
          </p:cNvPr>
          <p:cNvPicPr>
            <a:picLocks noChangeAspect="1"/>
          </p:cNvPicPr>
          <p:nvPr/>
        </p:nvPicPr>
        <p:blipFill>
          <a:blip r:embed="rId3"/>
          <a:stretch>
            <a:fillRect/>
          </a:stretch>
        </p:blipFill>
        <p:spPr>
          <a:xfrm>
            <a:off x="399018" y="3691173"/>
            <a:ext cx="2770132" cy="2953327"/>
          </a:xfrm>
          <a:prstGeom prst="rect">
            <a:avLst/>
          </a:prstGeom>
        </p:spPr>
      </p:pic>
      <p:pic>
        <p:nvPicPr>
          <p:cNvPr id="10" name="Picture 9">
            <a:extLst>
              <a:ext uri="{FF2B5EF4-FFF2-40B4-BE49-F238E27FC236}">
                <a16:creationId xmlns:a16="http://schemas.microsoft.com/office/drawing/2014/main" id="{F9784E21-3F39-4D43-AB94-DA6068507DC0}"/>
              </a:ext>
            </a:extLst>
          </p:cNvPr>
          <p:cNvPicPr>
            <a:picLocks noChangeAspect="1"/>
          </p:cNvPicPr>
          <p:nvPr/>
        </p:nvPicPr>
        <p:blipFill>
          <a:blip r:embed="rId4"/>
          <a:stretch>
            <a:fillRect/>
          </a:stretch>
        </p:blipFill>
        <p:spPr>
          <a:xfrm>
            <a:off x="6373092" y="286327"/>
            <a:ext cx="5635413" cy="6234546"/>
          </a:xfrm>
          <a:prstGeom prst="rect">
            <a:avLst/>
          </a:prstGeom>
        </p:spPr>
      </p:pic>
      <p:sp>
        <p:nvSpPr>
          <p:cNvPr id="11" name="TextBox 10">
            <a:extLst>
              <a:ext uri="{FF2B5EF4-FFF2-40B4-BE49-F238E27FC236}">
                <a16:creationId xmlns:a16="http://schemas.microsoft.com/office/drawing/2014/main" id="{5314D155-7E80-46F6-B007-75850457DA27}"/>
              </a:ext>
            </a:extLst>
          </p:cNvPr>
          <p:cNvSpPr txBox="1"/>
          <p:nvPr/>
        </p:nvSpPr>
        <p:spPr>
          <a:xfrm>
            <a:off x="3408218" y="3403600"/>
            <a:ext cx="2770132" cy="2800767"/>
          </a:xfrm>
          <a:prstGeom prst="rect">
            <a:avLst/>
          </a:prstGeom>
          <a:noFill/>
        </p:spPr>
        <p:txBody>
          <a:bodyPr wrap="square" rtlCol="0">
            <a:spAutoFit/>
          </a:bodyPr>
          <a:lstStyle/>
          <a:p>
            <a:r>
              <a:rPr lang="en-US" b="1" dirty="0">
                <a:solidFill>
                  <a:schemeClr val="bg1"/>
                </a:solidFill>
              </a:rPr>
              <a:t>#3 View PDF </a:t>
            </a:r>
          </a:p>
          <a:p>
            <a:endParaRPr lang="en-US" b="1" dirty="0">
              <a:solidFill>
                <a:schemeClr val="bg1"/>
              </a:solidFill>
            </a:endParaRPr>
          </a:p>
          <a:p>
            <a:r>
              <a:rPr lang="en-US" b="1" dirty="0">
                <a:solidFill>
                  <a:schemeClr val="bg1"/>
                </a:solidFill>
              </a:rPr>
              <a:t>#4 Downloads </a:t>
            </a:r>
          </a:p>
          <a:p>
            <a:endParaRPr lang="en-US" b="1" dirty="0">
              <a:solidFill>
                <a:schemeClr val="bg1"/>
              </a:solidFill>
            </a:endParaRPr>
          </a:p>
          <a:p>
            <a:r>
              <a:rPr lang="en-US" b="1" dirty="0">
                <a:solidFill>
                  <a:schemeClr val="bg1"/>
                </a:solidFill>
              </a:rPr>
              <a:t>#5 Receive 2 pages </a:t>
            </a:r>
          </a:p>
          <a:p>
            <a:r>
              <a:rPr lang="en-US" b="1" dirty="0">
                <a:solidFill>
                  <a:schemeClr val="bg1"/>
                </a:solidFill>
              </a:rPr>
              <a:t>(cover sheet /  PO )</a:t>
            </a:r>
          </a:p>
          <a:p>
            <a:endParaRPr lang="en-US" b="1" dirty="0">
              <a:solidFill>
                <a:schemeClr val="bg1"/>
              </a:solidFill>
            </a:endParaRPr>
          </a:p>
          <a:p>
            <a:endParaRPr lang="en-US" b="1" dirty="0">
              <a:solidFill>
                <a:schemeClr val="bg1"/>
              </a:solidFill>
            </a:endParaRPr>
          </a:p>
          <a:p>
            <a:pPr algn="ctr"/>
            <a:r>
              <a:rPr lang="en-US" sz="1400" b="1" dirty="0">
                <a:solidFill>
                  <a:schemeClr val="bg1"/>
                </a:solidFill>
              </a:rPr>
              <a:t>PO numbers are 7 digits w/ NAV </a:t>
            </a:r>
          </a:p>
          <a:p>
            <a:pPr algn="ctr"/>
            <a:r>
              <a:rPr lang="en-US" b="1" dirty="0">
                <a:solidFill>
                  <a:schemeClr val="bg1"/>
                </a:solidFill>
              </a:rPr>
              <a:t>NAV00000001 </a:t>
            </a:r>
          </a:p>
        </p:txBody>
      </p:sp>
      <p:cxnSp>
        <p:nvCxnSpPr>
          <p:cNvPr id="13" name="Straight Arrow Connector 12">
            <a:extLst>
              <a:ext uri="{FF2B5EF4-FFF2-40B4-BE49-F238E27FC236}">
                <a16:creationId xmlns:a16="http://schemas.microsoft.com/office/drawing/2014/main" id="{DAB4F5C5-6E41-423D-844F-1EA5F8297A9D}"/>
              </a:ext>
            </a:extLst>
          </p:cNvPr>
          <p:cNvCxnSpPr>
            <a:cxnSpLocks/>
          </p:cNvCxnSpPr>
          <p:nvPr/>
        </p:nvCxnSpPr>
        <p:spPr>
          <a:xfrm flipH="1" flipV="1">
            <a:off x="4492152" y="737892"/>
            <a:ext cx="301132" cy="287321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8A3B5EB-B1D7-455B-8810-D7C8E76020C6}"/>
              </a:ext>
            </a:extLst>
          </p:cNvPr>
          <p:cNvCxnSpPr>
            <a:cxnSpLocks/>
          </p:cNvCxnSpPr>
          <p:nvPr/>
        </p:nvCxnSpPr>
        <p:spPr>
          <a:xfrm flipV="1">
            <a:off x="5435666" y="1480088"/>
            <a:ext cx="1826618" cy="324689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79F4043-C4DB-4F97-AE9C-232073DBFC5F}"/>
              </a:ext>
            </a:extLst>
          </p:cNvPr>
          <p:cNvCxnSpPr>
            <a:cxnSpLocks/>
          </p:cNvCxnSpPr>
          <p:nvPr/>
        </p:nvCxnSpPr>
        <p:spPr>
          <a:xfrm flipH="1">
            <a:off x="1784084" y="4153546"/>
            <a:ext cx="1579808" cy="12721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542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46383-867E-403E-91F5-CF06AC449938}"/>
              </a:ext>
            </a:extLst>
          </p:cNvPr>
          <p:cNvSpPr>
            <a:spLocks noGrp="1"/>
          </p:cNvSpPr>
          <p:nvPr>
            <p:ph type="sldNum" sz="quarter" idx="12"/>
          </p:nvPr>
        </p:nvSpPr>
        <p:spPr/>
        <p:txBody>
          <a:bodyPr/>
          <a:lstStyle/>
          <a:p>
            <a:fld id="{DAD2728A-7148-4AC7-B942-DF0A90C54A65}" type="slidenum">
              <a:rPr lang="en-US" smtClean="0"/>
              <a:t>16</a:t>
            </a:fld>
            <a:endParaRPr lang="en-US" dirty="0"/>
          </a:p>
        </p:txBody>
      </p:sp>
      <p:sp>
        <p:nvSpPr>
          <p:cNvPr id="3" name="TextBox 2">
            <a:extLst>
              <a:ext uri="{FF2B5EF4-FFF2-40B4-BE49-F238E27FC236}">
                <a16:creationId xmlns:a16="http://schemas.microsoft.com/office/drawing/2014/main" id="{4E1001BE-A635-45E5-B369-0ECE51E70158}"/>
              </a:ext>
            </a:extLst>
          </p:cNvPr>
          <p:cNvSpPr txBox="1"/>
          <p:nvPr/>
        </p:nvSpPr>
        <p:spPr>
          <a:xfrm>
            <a:off x="734402" y="29796"/>
            <a:ext cx="9990033" cy="707886"/>
          </a:xfrm>
          <a:prstGeom prst="rect">
            <a:avLst/>
          </a:prstGeom>
          <a:noFill/>
        </p:spPr>
        <p:txBody>
          <a:bodyPr wrap="square" rtlCol="0">
            <a:spAutoFit/>
          </a:bodyPr>
          <a:lstStyle/>
          <a:p>
            <a:pPr algn="ctr"/>
            <a:r>
              <a:rPr lang="en-US" sz="4000" b="1" dirty="0">
                <a:solidFill>
                  <a:schemeClr val="bg1"/>
                </a:solidFill>
              </a:rPr>
              <a:t>Tips Information Page </a:t>
            </a:r>
          </a:p>
        </p:txBody>
      </p:sp>
      <p:pic>
        <p:nvPicPr>
          <p:cNvPr id="5" name="Picture 4">
            <a:extLst>
              <a:ext uri="{FF2B5EF4-FFF2-40B4-BE49-F238E27FC236}">
                <a16:creationId xmlns:a16="http://schemas.microsoft.com/office/drawing/2014/main" id="{1357226B-CE75-49FB-8E7E-CC366962F84F}"/>
              </a:ext>
            </a:extLst>
          </p:cNvPr>
          <p:cNvPicPr>
            <a:picLocks noChangeAspect="1"/>
          </p:cNvPicPr>
          <p:nvPr/>
        </p:nvPicPr>
        <p:blipFill>
          <a:blip r:embed="rId2"/>
          <a:stretch>
            <a:fillRect/>
          </a:stretch>
        </p:blipFill>
        <p:spPr>
          <a:xfrm>
            <a:off x="1552404" y="868472"/>
            <a:ext cx="2970759" cy="2372408"/>
          </a:xfrm>
          <a:prstGeom prst="rect">
            <a:avLst/>
          </a:prstGeom>
        </p:spPr>
      </p:pic>
      <p:pic>
        <p:nvPicPr>
          <p:cNvPr id="7" name="Picture 6">
            <a:extLst>
              <a:ext uri="{FF2B5EF4-FFF2-40B4-BE49-F238E27FC236}">
                <a16:creationId xmlns:a16="http://schemas.microsoft.com/office/drawing/2014/main" id="{7EA53CFB-5924-4C5A-BBCC-ADCD45D06CB9}"/>
              </a:ext>
            </a:extLst>
          </p:cNvPr>
          <p:cNvPicPr>
            <a:picLocks noChangeAspect="1"/>
          </p:cNvPicPr>
          <p:nvPr/>
        </p:nvPicPr>
        <p:blipFill>
          <a:blip r:embed="rId3"/>
          <a:stretch>
            <a:fillRect/>
          </a:stretch>
        </p:blipFill>
        <p:spPr>
          <a:xfrm>
            <a:off x="2698221" y="3453592"/>
            <a:ext cx="2933700" cy="3314700"/>
          </a:xfrm>
          <a:prstGeom prst="rect">
            <a:avLst/>
          </a:prstGeom>
        </p:spPr>
      </p:pic>
      <p:pic>
        <p:nvPicPr>
          <p:cNvPr id="9" name="Picture 8">
            <a:extLst>
              <a:ext uri="{FF2B5EF4-FFF2-40B4-BE49-F238E27FC236}">
                <a16:creationId xmlns:a16="http://schemas.microsoft.com/office/drawing/2014/main" id="{8EF26209-30AE-4F14-ADD0-4D01B9F673E4}"/>
              </a:ext>
            </a:extLst>
          </p:cNvPr>
          <p:cNvPicPr>
            <a:picLocks noChangeAspect="1"/>
          </p:cNvPicPr>
          <p:nvPr/>
        </p:nvPicPr>
        <p:blipFill>
          <a:blip r:embed="rId4"/>
          <a:stretch>
            <a:fillRect/>
          </a:stretch>
        </p:blipFill>
        <p:spPr>
          <a:xfrm>
            <a:off x="6882211" y="3939873"/>
            <a:ext cx="4990523" cy="2646907"/>
          </a:xfrm>
          <a:prstGeom prst="rect">
            <a:avLst/>
          </a:prstGeom>
        </p:spPr>
      </p:pic>
      <p:sp>
        <p:nvSpPr>
          <p:cNvPr id="10" name="Oval 9">
            <a:extLst>
              <a:ext uri="{FF2B5EF4-FFF2-40B4-BE49-F238E27FC236}">
                <a16:creationId xmlns:a16="http://schemas.microsoft.com/office/drawing/2014/main" id="{798D2D9F-9FE0-4FB6-8B31-87300BD932CC}"/>
              </a:ext>
            </a:extLst>
          </p:cNvPr>
          <p:cNvSpPr/>
          <p:nvPr/>
        </p:nvSpPr>
        <p:spPr>
          <a:xfrm>
            <a:off x="3666836" y="2466109"/>
            <a:ext cx="591128" cy="82203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0F3F66B-42EA-4CE0-8DEA-1409E97C2995}"/>
              </a:ext>
            </a:extLst>
          </p:cNvPr>
          <p:cNvSpPr/>
          <p:nvPr/>
        </p:nvSpPr>
        <p:spPr>
          <a:xfrm>
            <a:off x="2698221" y="3830689"/>
            <a:ext cx="2796864" cy="284576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EBC64C1-5827-433C-99E9-E0036CE49740}"/>
              </a:ext>
            </a:extLst>
          </p:cNvPr>
          <p:cNvSpPr/>
          <p:nvPr/>
        </p:nvSpPr>
        <p:spPr>
          <a:xfrm>
            <a:off x="2952428" y="1091953"/>
            <a:ext cx="714408" cy="82203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BCE84C4-0905-4A73-8659-52AC98C41131}"/>
              </a:ext>
            </a:extLst>
          </p:cNvPr>
          <p:cNvPicPr>
            <a:picLocks noChangeAspect="1"/>
          </p:cNvPicPr>
          <p:nvPr/>
        </p:nvPicPr>
        <p:blipFill>
          <a:blip r:embed="rId5"/>
          <a:stretch>
            <a:fillRect/>
          </a:stretch>
        </p:blipFill>
        <p:spPr>
          <a:xfrm>
            <a:off x="8138824" y="850946"/>
            <a:ext cx="2970760" cy="2893982"/>
          </a:xfrm>
          <a:prstGeom prst="rect">
            <a:avLst/>
          </a:prstGeom>
        </p:spPr>
      </p:pic>
      <p:sp>
        <p:nvSpPr>
          <p:cNvPr id="13" name="Oval 12">
            <a:extLst>
              <a:ext uri="{FF2B5EF4-FFF2-40B4-BE49-F238E27FC236}">
                <a16:creationId xmlns:a16="http://schemas.microsoft.com/office/drawing/2014/main" id="{1778575C-F9AB-4A0B-9265-969B48BA79DC}"/>
              </a:ext>
            </a:extLst>
          </p:cNvPr>
          <p:cNvSpPr/>
          <p:nvPr/>
        </p:nvSpPr>
        <p:spPr>
          <a:xfrm>
            <a:off x="8610601" y="2568621"/>
            <a:ext cx="1951494" cy="82203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70AE17-6F1D-4159-8EB5-98818C6E8E5B}"/>
              </a:ext>
            </a:extLst>
          </p:cNvPr>
          <p:cNvSpPr/>
          <p:nvPr/>
        </p:nvSpPr>
        <p:spPr>
          <a:xfrm>
            <a:off x="6966488" y="4626244"/>
            <a:ext cx="2084522" cy="71292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72CDECF-4690-481B-AE47-E2A86E7BB3AA}"/>
              </a:ext>
            </a:extLst>
          </p:cNvPr>
          <p:cNvSpPr txBox="1"/>
          <p:nvPr/>
        </p:nvSpPr>
        <p:spPr>
          <a:xfrm>
            <a:off x="77492" y="1831383"/>
            <a:ext cx="1398745" cy="646331"/>
          </a:xfrm>
          <a:prstGeom prst="rect">
            <a:avLst/>
          </a:prstGeom>
          <a:noFill/>
        </p:spPr>
        <p:txBody>
          <a:bodyPr wrap="square" rtlCol="0">
            <a:spAutoFit/>
          </a:bodyPr>
          <a:lstStyle/>
          <a:p>
            <a:r>
              <a:rPr lang="en-US" dirty="0"/>
              <a:t>Life Cycle </a:t>
            </a:r>
          </a:p>
          <a:p>
            <a:endParaRPr lang="en-US" dirty="0"/>
          </a:p>
        </p:txBody>
      </p:sp>
      <p:sp>
        <p:nvSpPr>
          <p:cNvPr id="16" name="TextBox 15">
            <a:extLst>
              <a:ext uri="{FF2B5EF4-FFF2-40B4-BE49-F238E27FC236}">
                <a16:creationId xmlns:a16="http://schemas.microsoft.com/office/drawing/2014/main" id="{5455B4E2-ADE5-42ED-8A1A-6796A71C1FC1}"/>
              </a:ext>
            </a:extLst>
          </p:cNvPr>
          <p:cNvSpPr txBox="1"/>
          <p:nvPr/>
        </p:nvSpPr>
        <p:spPr>
          <a:xfrm>
            <a:off x="16823" y="4743735"/>
            <a:ext cx="2681398" cy="923330"/>
          </a:xfrm>
          <a:prstGeom prst="rect">
            <a:avLst/>
          </a:prstGeom>
          <a:noFill/>
        </p:spPr>
        <p:txBody>
          <a:bodyPr wrap="square" rtlCol="0">
            <a:spAutoFit/>
          </a:bodyPr>
          <a:lstStyle/>
          <a:p>
            <a:pPr algn="ctr"/>
            <a:r>
              <a:rPr lang="en-US" dirty="0"/>
              <a:t>Actions</a:t>
            </a:r>
          </a:p>
          <a:p>
            <a:pPr algn="ctr"/>
            <a:r>
              <a:rPr lang="en-US" dirty="0"/>
              <a:t>Most screens have an action area to give options </a:t>
            </a:r>
          </a:p>
        </p:txBody>
      </p:sp>
      <p:cxnSp>
        <p:nvCxnSpPr>
          <p:cNvPr id="18" name="Straight Arrow Connector 17">
            <a:extLst>
              <a:ext uri="{FF2B5EF4-FFF2-40B4-BE49-F238E27FC236}">
                <a16:creationId xmlns:a16="http://schemas.microsoft.com/office/drawing/2014/main" id="{447AD477-B373-4450-A229-C853EFC2A256}"/>
              </a:ext>
            </a:extLst>
          </p:cNvPr>
          <p:cNvCxnSpPr>
            <a:cxnSpLocks/>
          </p:cNvCxnSpPr>
          <p:nvPr/>
        </p:nvCxnSpPr>
        <p:spPr>
          <a:xfrm flipV="1">
            <a:off x="1090461" y="1573078"/>
            <a:ext cx="2125437" cy="29645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9ADCFDC-D619-45EC-8EBF-6066449688D4}"/>
              </a:ext>
            </a:extLst>
          </p:cNvPr>
          <p:cNvCxnSpPr>
            <a:cxnSpLocks/>
          </p:cNvCxnSpPr>
          <p:nvPr/>
        </p:nvCxnSpPr>
        <p:spPr>
          <a:xfrm>
            <a:off x="734402" y="2154548"/>
            <a:ext cx="3085930" cy="75977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94247D9-514A-4E95-8FDD-9D1B83660EBE}"/>
              </a:ext>
            </a:extLst>
          </p:cNvPr>
          <p:cNvSpPr txBox="1"/>
          <p:nvPr/>
        </p:nvSpPr>
        <p:spPr>
          <a:xfrm>
            <a:off x="4748880" y="1831383"/>
            <a:ext cx="3164227" cy="1477328"/>
          </a:xfrm>
          <a:prstGeom prst="rect">
            <a:avLst/>
          </a:prstGeom>
          <a:noFill/>
        </p:spPr>
        <p:txBody>
          <a:bodyPr wrap="square" rtlCol="0">
            <a:spAutoFit/>
          </a:bodyPr>
          <a:lstStyle/>
          <a:p>
            <a:r>
              <a:rPr lang="en-US" b="1" dirty="0">
                <a:solidFill>
                  <a:schemeClr val="bg1"/>
                </a:solidFill>
              </a:rPr>
              <a:t>Requisition has an Urgent Line  </a:t>
            </a:r>
            <a:r>
              <a:rPr lang="en-US" b="1" dirty="0" err="1">
                <a:solidFill>
                  <a:schemeClr val="bg1"/>
                </a:solidFill>
              </a:rPr>
              <a:t>whtat</a:t>
            </a:r>
            <a:r>
              <a:rPr lang="en-US" b="1" dirty="0">
                <a:solidFill>
                  <a:schemeClr val="bg1"/>
                </a:solidFill>
              </a:rPr>
              <a:t> happens when you pick this ?  The manager gets Urgent in the Action .. Nothing else!  </a:t>
            </a:r>
          </a:p>
        </p:txBody>
      </p:sp>
      <p:cxnSp>
        <p:nvCxnSpPr>
          <p:cNvPr id="28" name="Straight Arrow Connector 27">
            <a:extLst>
              <a:ext uri="{FF2B5EF4-FFF2-40B4-BE49-F238E27FC236}">
                <a16:creationId xmlns:a16="http://schemas.microsoft.com/office/drawing/2014/main" id="{901F4D3E-8C1D-42D3-A88A-044703AE8538}"/>
              </a:ext>
            </a:extLst>
          </p:cNvPr>
          <p:cNvCxnSpPr>
            <a:cxnSpLocks/>
          </p:cNvCxnSpPr>
          <p:nvPr/>
        </p:nvCxnSpPr>
        <p:spPr>
          <a:xfrm flipV="1">
            <a:off x="6764867" y="2914319"/>
            <a:ext cx="2286143" cy="15434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BC188E9-164A-44BD-BA56-6C163746A789}"/>
              </a:ext>
            </a:extLst>
          </p:cNvPr>
          <p:cNvCxnSpPr>
            <a:cxnSpLocks/>
          </p:cNvCxnSpPr>
          <p:nvPr/>
        </p:nvCxnSpPr>
        <p:spPr>
          <a:xfrm>
            <a:off x="6743496" y="3127866"/>
            <a:ext cx="862435" cy="169622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770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872D14-C290-4313-B6E0-E085CB48A9CF}"/>
              </a:ext>
            </a:extLst>
          </p:cNvPr>
          <p:cNvSpPr>
            <a:spLocks noGrp="1"/>
          </p:cNvSpPr>
          <p:nvPr>
            <p:ph type="sldNum" sz="quarter" idx="12"/>
          </p:nvPr>
        </p:nvSpPr>
        <p:spPr/>
        <p:txBody>
          <a:bodyPr/>
          <a:lstStyle/>
          <a:p>
            <a:fld id="{DAD2728A-7148-4AC7-B942-DF0A90C54A65}" type="slidenum">
              <a:rPr lang="en-US" smtClean="0"/>
              <a:t>17</a:t>
            </a:fld>
            <a:endParaRPr lang="en-US" dirty="0"/>
          </a:p>
        </p:txBody>
      </p:sp>
      <p:sp>
        <p:nvSpPr>
          <p:cNvPr id="4" name="TextBox 3">
            <a:extLst>
              <a:ext uri="{FF2B5EF4-FFF2-40B4-BE49-F238E27FC236}">
                <a16:creationId xmlns:a16="http://schemas.microsoft.com/office/drawing/2014/main" id="{FAA8BEC2-5C65-428A-A452-CA8A637CA18C}"/>
              </a:ext>
            </a:extLst>
          </p:cNvPr>
          <p:cNvSpPr txBox="1"/>
          <p:nvPr/>
        </p:nvSpPr>
        <p:spPr>
          <a:xfrm>
            <a:off x="2549257" y="307552"/>
            <a:ext cx="6094708" cy="707886"/>
          </a:xfrm>
          <a:prstGeom prst="rect">
            <a:avLst/>
          </a:prstGeom>
          <a:noFill/>
        </p:spPr>
        <p:txBody>
          <a:bodyPr wrap="square">
            <a:spAutoFit/>
          </a:bodyPr>
          <a:lstStyle/>
          <a:p>
            <a:pPr algn="ctr"/>
            <a:r>
              <a:rPr lang="en-US" sz="4000" b="1" dirty="0">
                <a:solidFill>
                  <a:schemeClr val="bg1"/>
                </a:solidFill>
              </a:rPr>
              <a:t>Tips Information Page </a:t>
            </a:r>
          </a:p>
        </p:txBody>
      </p:sp>
      <p:pic>
        <p:nvPicPr>
          <p:cNvPr id="6" name="Picture 5">
            <a:extLst>
              <a:ext uri="{FF2B5EF4-FFF2-40B4-BE49-F238E27FC236}">
                <a16:creationId xmlns:a16="http://schemas.microsoft.com/office/drawing/2014/main" id="{07D1C176-2EDF-4184-896D-129F8CCEEF3C}"/>
              </a:ext>
            </a:extLst>
          </p:cNvPr>
          <p:cNvPicPr>
            <a:picLocks noChangeAspect="1"/>
          </p:cNvPicPr>
          <p:nvPr/>
        </p:nvPicPr>
        <p:blipFill>
          <a:blip r:embed="rId2"/>
          <a:stretch>
            <a:fillRect/>
          </a:stretch>
        </p:blipFill>
        <p:spPr>
          <a:xfrm>
            <a:off x="310054" y="1204565"/>
            <a:ext cx="4411675" cy="2768889"/>
          </a:xfrm>
          <a:prstGeom prst="rect">
            <a:avLst/>
          </a:prstGeom>
        </p:spPr>
      </p:pic>
      <p:sp>
        <p:nvSpPr>
          <p:cNvPr id="7" name="Oval 6">
            <a:extLst>
              <a:ext uri="{FF2B5EF4-FFF2-40B4-BE49-F238E27FC236}">
                <a16:creationId xmlns:a16="http://schemas.microsoft.com/office/drawing/2014/main" id="{491675AB-FFB5-41AB-977F-ADCA2DD1B717}"/>
              </a:ext>
            </a:extLst>
          </p:cNvPr>
          <p:cNvSpPr/>
          <p:nvPr/>
        </p:nvSpPr>
        <p:spPr>
          <a:xfrm>
            <a:off x="4823337" y="1339698"/>
            <a:ext cx="3223491" cy="191192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E28579D-2EE9-4B9B-B56F-CB86A406B30C}"/>
              </a:ext>
            </a:extLst>
          </p:cNvPr>
          <p:cNvSpPr txBox="1"/>
          <p:nvPr/>
        </p:nvSpPr>
        <p:spPr>
          <a:xfrm>
            <a:off x="5287280" y="1633891"/>
            <a:ext cx="2653115" cy="923330"/>
          </a:xfrm>
          <a:prstGeom prst="rect">
            <a:avLst/>
          </a:prstGeom>
          <a:noFill/>
        </p:spPr>
        <p:txBody>
          <a:bodyPr wrap="square" rtlCol="0">
            <a:spAutoFit/>
          </a:bodyPr>
          <a:lstStyle/>
          <a:p>
            <a:r>
              <a:rPr lang="en-US" dirty="0"/>
              <a:t>Category Name </a:t>
            </a:r>
          </a:p>
          <a:p>
            <a:r>
              <a:rPr lang="en-US" dirty="0"/>
              <a:t>Is a Number (not a name)</a:t>
            </a:r>
          </a:p>
          <a:p>
            <a:r>
              <a:rPr lang="en-US" dirty="0"/>
              <a:t>#1 click the magnify glass </a:t>
            </a:r>
          </a:p>
        </p:txBody>
      </p:sp>
      <p:pic>
        <p:nvPicPr>
          <p:cNvPr id="10" name="Picture 9">
            <a:extLst>
              <a:ext uri="{FF2B5EF4-FFF2-40B4-BE49-F238E27FC236}">
                <a16:creationId xmlns:a16="http://schemas.microsoft.com/office/drawing/2014/main" id="{8C5D111F-48AD-4EAB-B3A7-122F8B4F391F}"/>
              </a:ext>
            </a:extLst>
          </p:cNvPr>
          <p:cNvPicPr>
            <a:picLocks noChangeAspect="1"/>
          </p:cNvPicPr>
          <p:nvPr/>
        </p:nvPicPr>
        <p:blipFill>
          <a:blip r:embed="rId3"/>
          <a:stretch>
            <a:fillRect/>
          </a:stretch>
        </p:blipFill>
        <p:spPr>
          <a:xfrm>
            <a:off x="6357594" y="3450348"/>
            <a:ext cx="5382372" cy="3271127"/>
          </a:xfrm>
          <a:prstGeom prst="rect">
            <a:avLst/>
          </a:prstGeom>
        </p:spPr>
      </p:pic>
      <p:cxnSp>
        <p:nvCxnSpPr>
          <p:cNvPr id="12" name="Straight Arrow Connector 11">
            <a:extLst>
              <a:ext uri="{FF2B5EF4-FFF2-40B4-BE49-F238E27FC236}">
                <a16:creationId xmlns:a16="http://schemas.microsoft.com/office/drawing/2014/main" id="{0F513075-4E48-4754-BD8A-EA9D607D1A53}"/>
              </a:ext>
            </a:extLst>
          </p:cNvPr>
          <p:cNvCxnSpPr>
            <a:cxnSpLocks/>
          </p:cNvCxnSpPr>
          <p:nvPr/>
        </p:nvCxnSpPr>
        <p:spPr>
          <a:xfrm flipH="1">
            <a:off x="3970968" y="1851009"/>
            <a:ext cx="1304128" cy="90243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4102322-9D3E-4926-A0F5-450A352491E7}"/>
              </a:ext>
            </a:extLst>
          </p:cNvPr>
          <p:cNvSpPr/>
          <p:nvPr/>
        </p:nvSpPr>
        <p:spPr>
          <a:xfrm>
            <a:off x="1511085" y="2557221"/>
            <a:ext cx="3223490" cy="34871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ABB0C5-7BFF-4931-A3B1-F5D210774867}"/>
              </a:ext>
            </a:extLst>
          </p:cNvPr>
          <p:cNvSpPr/>
          <p:nvPr/>
        </p:nvSpPr>
        <p:spPr>
          <a:xfrm>
            <a:off x="452035" y="4541003"/>
            <a:ext cx="3678264" cy="223950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32413965-9CBC-49EE-B338-A0AFACDC0C3F}"/>
              </a:ext>
            </a:extLst>
          </p:cNvPr>
          <p:cNvCxnSpPr>
            <a:cxnSpLocks/>
          </p:cNvCxnSpPr>
          <p:nvPr/>
        </p:nvCxnSpPr>
        <p:spPr>
          <a:xfrm flipV="1">
            <a:off x="4393612" y="4809732"/>
            <a:ext cx="2405999" cy="59142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8FCF962-E349-458D-A54D-67BF90C07BE4}"/>
              </a:ext>
            </a:extLst>
          </p:cNvPr>
          <p:cNvSpPr txBox="1"/>
          <p:nvPr/>
        </p:nvSpPr>
        <p:spPr>
          <a:xfrm>
            <a:off x="1185620" y="4809732"/>
            <a:ext cx="2270502" cy="1754326"/>
          </a:xfrm>
          <a:prstGeom prst="rect">
            <a:avLst/>
          </a:prstGeom>
          <a:noFill/>
        </p:spPr>
        <p:txBody>
          <a:bodyPr wrap="square" rtlCol="0">
            <a:spAutoFit/>
          </a:bodyPr>
          <a:lstStyle/>
          <a:p>
            <a:pPr algn="ctr"/>
            <a:r>
              <a:rPr lang="en-US" dirty="0"/>
              <a:t>#3 Enter description </a:t>
            </a:r>
          </a:p>
          <a:p>
            <a:pPr algn="ctr"/>
            <a:r>
              <a:rPr lang="en-US" dirty="0"/>
              <a:t>Less letters / words the easier it finds things – click on the one that fits your needs the best. </a:t>
            </a:r>
          </a:p>
        </p:txBody>
      </p:sp>
      <p:sp>
        <p:nvSpPr>
          <p:cNvPr id="21" name="Oval 20">
            <a:extLst>
              <a:ext uri="{FF2B5EF4-FFF2-40B4-BE49-F238E27FC236}">
                <a16:creationId xmlns:a16="http://schemas.microsoft.com/office/drawing/2014/main" id="{DAA826D2-2C0B-42BC-A64F-A90D7B0FA0FD}"/>
              </a:ext>
            </a:extLst>
          </p:cNvPr>
          <p:cNvSpPr/>
          <p:nvPr/>
        </p:nvSpPr>
        <p:spPr>
          <a:xfrm>
            <a:off x="10655084" y="3973454"/>
            <a:ext cx="698715" cy="7457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55739F1-C0F5-48F0-B72A-E32422887B3C}"/>
              </a:ext>
            </a:extLst>
          </p:cNvPr>
          <p:cNvSpPr txBox="1"/>
          <p:nvPr/>
        </p:nvSpPr>
        <p:spPr>
          <a:xfrm>
            <a:off x="9141426" y="1985459"/>
            <a:ext cx="2766447" cy="646331"/>
          </a:xfrm>
          <a:prstGeom prst="rect">
            <a:avLst/>
          </a:prstGeom>
          <a:noFill/>
        </p:spPr>
        <p:txBody>
          <a:bodyPr wrap="square" rtlCol="0">
            <a:spAutoFit/>
          </a:bodyPr>
          <a:lstStyle/>
          <a:p>
            <a:pPr algn="ctr"/>
            <a:r>
              <a:rPr lang="en-US" dirty="0"/>
              <a:t>#2 Advanced opens search options on many  screens </a:t>
            </a:r>
          </a:p>
        </p:txBody>
      </p:sp>
      <p:cxnSp>
        <p:nvCxnSpPr>
          <p:cNvPr id="23" name="Straight Arrow Connector 22">
            <a:extLst>
              <a:ext uri="{FF2B5EF4-FFF2-40B4-BE49-F238E27FC236}">
                <a16:creationId xmlns:a16="http://schemas.microsoft.com/office/drawing/2014/main" id="{DD2A06C1-3FF4-4B59-9712-0D969E455A22}"/>
              </a:ext>
            </a:extLst>
          </p:cNvPr>
          <p:cNvCxnSpPr>
            <a:cxnSpLocks/>
          </p:cNvCxnSpPr>
          <p:nvPr/>
        </p:nvCxnSpPr>
        <p:spPr>
          <a:xfrm>
            <a:off x="10655084" y="2731577"/>
            <a:ext cx="185980" cy="115074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675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4F6485-3FAD-446A-9797-0F12F2179C51}"/>
              </a:ext>
            </a:extLst>
          </p:cNvPr>
          <p:cNvSpPr>
            <a:spLocks noGrp="1"/>
          </p:cNvSpPr>
          <p:nvPr>
            <p:ph type="sldNum" sz="quarter" idx="12"/>
          </p:nvPr>
        </p:nvSpPr>
        <p:spPr/>
        <p:txBody>
          <a:bodyPr/>
          <a:lstStyle/>
          <a:p>
            <a:fld id="{DAD2728A-7148-4AC7-B942-DF0A90C54A65}" type="slidenum">
              <a:rPr lang="en-US" smtClean="0"/>
              <a:t>18</a:t>
            </a:fld>
            <a:endParaRPr lang="en-US" dirty="0"/>
          </a:p>
        </p:txBody>
      </p:sp>
      <p:sp>
        <p:nvSpPr>
          <p:cNvPr id="4" name="TextBox 3">
            <a:extLst>
              <a:ext uri="{FF2B5EF4-FFF2-40B4-BE49-F238E27FC236}">
                <a16:creationId xmlns:a16="http://schemas.microsoft.com/office/drawing/2014/main" id="{8A8A226A-42F1-4575-8475-6D4365A0BFF9}"/>
              </a:ext>
            </a:extLst>
          </p:cNvPr>
          <p:cNvSpPr txBox="1"/>
          <p:nvPr/>
        </p:nvSpPr>
        <p:spPr>
          <a:xfrm>
            <a:off x="2667645" y="415893"/>
            <a:ext cx="6094708" cy="707886"/>
          </a:xfrm>
          <a:prstGeom prst="rect">
            <a:avLst/>
          </a:prstGeom>
          <a:noFill/>
        </p:spPr>
        <p:txBody>
          <a:bodyPr wrap="square">
            <a:spAutoFit/>
          </a:bodyPr>
          <a:lstStyle/>
          <a:p>
            <a:pPr algn="ctr"/>
            <a:r>
              <a:rPr lang="en-US" sz="4000" b="1" dirty="0">
                <a:solidFill>
                  <a:schemeClr val="bg1"/>
                </a:solidFill>
              </a:rPr>
              <a:t>Tips Information Page </a:t>
            </a:r>
          </a:p>
        </p:txBody>
      </p:sp>
      <p:pic>
        <p:nvPicPr>
          <p:cNvPr id="8" name="Picture 7">
            <a:extLst>
              <a:ext uri="{FF2B5EF4-FFF2-40B4-BE49-F238E27FC236}">
                <a16:creationId xmlns:a16="http://schemas.microsoft.com/office/drawing/2014/main" id="{57166B6C-09D8-4925-9673-3165B5264978}"/>
              </a:ext>
            </a:extLst>
          </p:cNvPr>
          <p:cNvPicPr>
            <a:picLocks noChangeAspect="1"/>
          </p:cNvPicPr>
          <p:nvPr/>
        </p:nvPicPr>
        <p:blipFill>
          <a:blip r:embed="rId2"/>
          <a:stretch>
            <a:fillRect/>
          </a:stretch>
        </p:blipFill>
        <p:spPr>
          <a:xfrm>
            <a:off x="419159" y="1998526"/>
            <a:ext cx="9642763" cy="2144110"/>
          </a:xfrm>
          <a:prstGeom prst="rect">
            <a:avLst/>
          </a:prstGeom>
        </p:spPr>
      </p:pic>
      <p:sp>
        <p:nvSpPr>
          <p:cNvPr id="9" name="TextBox 8">
            <a:extLst>
              <a:ext uri="{FF2B5EF4-FFF2-40B4-BE49-F238E27FC236}">
                <a16:creationId xmlns:a16="http://schemas.microsoft.com/office/drawing/2014/main" id="{7D76D2D2-DDAD-4B43-A7D2-FAFD921FF8B5}"/>
              </a:ext>
            </a:extLst>
          </p:cNvPr>
          <p:cNvSpPr txBox="1"/>
          <p:nvPr/>
        </p:nvSpPr>
        <p:spPr>
          <a:xfrm>
            <a:off x="203824" y="4293690"/>
            <a:ext cx="2299854" cy="830997"/>
          </a:xfrm>
          <a:prstGeom prst="rect">
            <a:avLst/>
          </a:prstGeom>
          <a:noFill/>
        </p:spPr>
        <p:txBody>
          <a:bodyPr wrap="square" rtlCol="0">
            <a:spAutoFit/>
          </a:bodyPr>
          <a:lstStyle/>
          <a:p>
            <a:pPr algn="ctr"/>
            <a:r>
              <a:rPr lang="en-US" sz="1600" dirty="0"/>
              <a:t>View </a:t>
            </a:r>
          </a:p>
          <a:p>
            <a:pPr algn="ctr"/>
            <a:r>
              <a:rPr lang="en-US" sz="1600" dirty="0"/>
              <a:t>Columns to add more information </a:t>
            </a:r>
          </a:p>
        </p:txBody>
      </p:sp>
      <p:sp>
        <p:nvSpPr>
          <p:cNvPr id="10" name="TextBox 9">
            <a:extLst>
              <a:ext uri="{FF2B5EF4-FFF2-40B4-BE49-F238E27FC236}">
                <a16:creationId xmlns:a16="http://schemas.microsoft.com/office/drawing/2014/main" id="{B51C07BB-7E1B-4DAA-9AD6-4F42322ED9A3}"/>
              </a:ext>
            </a:extLst>
          </p:cNvPr>
          <p:cNvSpPr txBox="1"/>
          <p:nvPr/>
        </p:nvSpPr>
        <p:spPr>
          <a:xfrm>
            <a:off x="523399" y="462059"/>
            <a:ext cx="2392219" cy="1323439"/>
          </a:xfrm>
          <a:prstGeom prst="rect">
            <a:avLst/>
          </a:prstGeom>
          <a:noFill/>
        </p:spPr>
        <p:txBody>
          <a:bodyPr wrap="square" rtlCol="0">
            <a:spAutoFit/>
          </a:bodyPr>
          <a:lstStyle/>
          <a:p>
            <a:pPr algn="ctr"/>
            <a:r>
              <a:rPr lang="en-US" sz="1600" dirty="0"/>
              <a:t>Split </a:t>
            </a:r>
          </a:p>
          <a:p>
            <a:pPr algn="ctr"/>
            <a:r>
              <a:rPr lang="en-US" sz="1600" dirty="0"/>
              <a:t>You can take an invoice and divide it to as many </a:t>
            </a:r>
            <a:r>
              <a:rPr lang="en-US" sz="1600" dirty="0" err="1"/>
              <a:t>gl</a:t>
            </a:r>
            <a:r>
              <a:rPr lang="en-US" sz="1600" dirty="0"/>
              <a:t> accounts, as necessary.  Opens more lines </a:t>
            </a:r>
          </a:p>
        </p:txBody>
      </p:sp>
      <p:pic>
        <p:nvPicPr>
          <p:cNvPr id="12" name="Picture 11">
            <a:extLst>
              <a:ext uri="{FF2B5EF4-FFF2-40B4-BE49-F238E27FC236}">
                <a16:creationId xmlns:a16="http://schemas.microsoft.com/office/drawing/2014/main" id="{08C4FE6A-F836-49E7-8271-7017CAFF5E55}"/>
              </a:ext>
            </a:extLst>
          </p:cNvPr>
          <p:cNvPicPr>
            <a:picLocks noChangeAspect="1"/>
          </p:cNvPicPr>
          <p:nvPr/>
        </p:nvPicPr>
        <p:blipFill>
          <a:blip r:embed="rId3"/>
          <a:stretch>
            <a:fillRect/>
          </a:stretch>
        </p:blipFill>
        <p:spPr>
          <a:xfrm>
            <a:off x="4556421" y="4816332"/>
            <a:ext cx="3838575" cy="1009650"/>
          </a:xfrm>
          <a:prstGeom prst="rect">
            <a:avLst/>
          </a:prstGeom>
        </p:spPr>
      </p:pic>
      <p:sp>
        <p:nvSpPr>
          <p:cNvPr id="13" name="TextBox 12">
            <a:extLst>
              <a:ext uri="{FF2B5EF4-FFF2-40B4-BE49-F238E27FC236}">
                <a16:creationId xmlns:a16="http://schemas.microsoft.com/office/drawing/2014/main" id="{3A5142CC-761C-43B9-B585-DCD92F24C935}"/>
              </a:ext>
            </a:extLst>
          </p:cNvPr>
          <p:cNvSpPr txBox="1"/>
          <p:nvPr/>
        </p:nvSpPr>
        <p:spPr>
          <a:xfrm>
            <a:off x="8508569" y="4582493"/>
            <a:ext cx="3363133" cy="1323439"/>
          </a:xfrm>
          <a:prstGeom prst="rect">
            <a:avLst/>
          </a:prstGeom>
          <a:noFill/>
        </p:spPr>
        <p:txBody>
          <a:bodyPr wrap="square" rtlCol="0">
            <a:spAutoFit/>
          </a:bodyPr>
          <a:lstStyle/>
          <a:p>
            <a:pPr algn="ctr"/>
            <a:r>
              <a:rPr lang="en-US" sz="1600" b="1" dirty="0"/>
              <a:t>To use these functions </a:t>
            </a:r>
          </a:p>
          <a:p>
            <a:pPr algn="ctr"/>
            <a:r>
              <a:rPr lang="en-US" sz="1600" b="1" dirty="0"/>
              <a:t>Click the line </a:t>
            </a:r>
          </a:p>
          <a:p>
            <a:pPr algn="ctr"/>
            <a:r>
              <a:rPr lang="en-US" sz="1600" b="1" dirty="0"/>
              <a:t>Pencil – Edit </a:t>
            </a:r>
          </a:p>
          <a:p>
            <a:pPr algn="ctr"/>
            <a:r>
              <a:rPr lang="en-US" sz="1600" b="1" dirty="0"/>
              <a:t>X deletes a line </a:t>
            </a:r>
          </a:p>
          <a:p>
            <a:pPr algn="ctr"/>
            <a:r>
              <a:rPr lang="en-US" sz="1600" b="1" dirty="0"/>
              <a:t>+ adds a line </a:t>
            </a:r>
            <a:endParaRPr lang="en-US" sz="1400" b="1" dirty="0"/>
          </a:p>
        </p:txBody>
      </p:sp>
      <p:cxnSp>
        <p:nvCxnSpPr>
          <p:cNvPr id="15" name="Straight Arrow Connector 14">
            <a:extLst>
              <a:ext uri="{FF2B5EF4-FFF2-40B4-BE49-F238E27FC236}">
                <a16:creationId xmlns:a16="http://schemas.microsoft.com/office/drawing/2014/main" id="{3508DDB5-A0EE-4B04-99DF-5FB39D50CB5A}"/>
              </a:ext>
            </a:extLst>
          </p:cNvPr>
          <p:cNvCxnSpPr>
            <a:cxnSpLocks/>
          </p:cNvCxnSpPr>
          <p:nvPr/>
        </p:nvCxnSpPr>
        <p:spPr>
          <a:xfrm flipH="1">
            <a:off x="6362054" y="5017383"/>
            <a:ext cx="2944678" cy="39927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371150E-0651-473E-9282-EB7AA1233BEA}"/>
              </a:ext>
            </a:extLst>
          </p:cNvPr>
          <p:cNvCxnSpPr>
            <a:cxnSpLocks/>
          </p:cNvCxnSpPr>
          <p:nvPr/>
        </p:nvCxnSpPr>
        <p:spPr>
          <a:xfrm>
            <a:off x="790414" y="2495227"/>
            <a:ext cx="1022888" cy="208726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91E15B3-4329-4DF9-90B3-0803DBF91FFE}"/>
              </a:ext>
            </a:extLst>
          </p:cNvPr>
          <p:cNvCxnSpPr>
            <a:cxnSpLocks/>
          </p:cNvCxnSpPr>
          <p:nvPr/>
        </p:nvCxnSpPr>
        <p:spPr>
          <a:xfrm>
            <a:off x="1092631" y="1782449"/>
            <a:ext cx="333213" cy="56172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8F3B4C65-C0F8-4A6A-93E3-06712F665FA2}"/>
              </a:ext>
            </a:extLst>
          </p:cNvPr>
          <p:cNvPicPr>
            <a:picLocks noChangeAspect="1"/>
          </p:cNvPicPr>
          <p:nvPr/>
        </p:nvPicPr>
        <p:blipFill>
          <a:blip r:embed="rId4"/>
          <a:stretch>
            <a:fillRect/>
          </a:stretch>
        </p:blipFill>
        <p:spPr>
          <a:xfrm>
            <a:off x="9132860" y="221486"/>
            <a:ext cx="1057275" cy="1628775"/>
          </a:xfrm>
          <a:prstGeom prst="rect">
            <a:avLst/>
          </a:prstGeom>
        </p:spPr>
      </p:pic>
      <p:sp>
        <p:nvSpPr>
          <p:cNvPr id="27" name="TextBox 26">
            <a:extLst>
              <a:ext uri="{FF2B5EF4-FFF2-40B4-BE49-F238E27FC236}">
                <a16:creationId xmlns:a16="http://schemas.microsoft.com/office/drawing/2014/main" id="{B4531B47-5527-4EDD-B92B-612E90846C48}"/>
              </a:ext>
            </a:extLst>
          </p:cNvPr>
          <p:cNvSpPr txBox="1"/>
          <p:nvPr/>
        </p:nvSpPr>
        <p:spPr>
          <a:xfrm>
            <a:off x="10745491" y="335899"/>
            <a:ext cx="1216617" cy="1446550"/>
          </a:xfrm>
          <a:prstGeom prst="rect">
            <a:avLst/>
          </a:prstGeom>
          <a:noFill/>
        </p:spPr>
        <p:txBody>
          <a:bodyPr wrap="square" rtlCol="0">
            <a:spAutoFit/>
          </a:bodyPr>
          <a:lstStyle/>
          <a:p>
            <a:pPr algn="ctr"/>
            <a:r>
              <a:rPr lang="en-US" sz="1400" dirty="0"/>
              <a:t>Hyperlink</a:t>
            </a:r>
          </a:p>
          <a:p>
            <a:pPr algn="ctr"/>
            <a:r>
              <a:rPr lang="en-US" sz="1400" dirty="0"/>
              <a:t>Term used for anything in blue – Opens to offer more information </a:t>
            </a:r>
            <a:r>
              <a:rPr lang="en-US" dirty="0"/>
              <a:t> </a:t>
            </a:r>
          </a:p>
        </p:txBody>
      </p:sp>
      <p:cxnSp>
        <p:nvCxnSpPr>
          <p:cNvPr id="29" name="Straight Arrow Connector 28">
            <a:extLst>
              <a:ext uri="{FF2B5EF4-FFF2-40B4-BE49-F238E27FC236}">
                <a16:creationId xmlns:a16="http://schemas.microsoft.com/office/drawing/2014/main" id="{894EB8D9-61C2-4FAE-87F8-CD5A08E10533}"/>
              </a:ext>
            </a:extLst>
          </p:cNvPr>
          <p:cNvCxnSpPr>
            <a:stCxn id="27" idx="1"/>
          </p:cNvCxnSpPr>
          <p:nvPr/>
        </p:nvCxnSpPr>
        <p:spPr>
          <a:xfrm flipH="1" flipV="1">
            <a:off x="10306373" y="1035873"/>
            <a:ext cx="439118" cy="2330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601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D8B6C0-E98D-4DE5-829D-D3892A158DC4}"/>
              </a:ext>
            </a:extLst>
          </p:cNvPr>
          <p:cNvSpPr>
            <a:spLocks noGrp="1"/>
          </p:cNvSpPr>
          <p:nvPr>
            <p:ph type="sldNum" sz="quarter" idx="12"/>
          </p:nvPr>
        </p:nvSpPr>
        <p:spPr/>
        <p:txBody>
          <a:bodyPr/>
          <a:lstStyle/>
          <a:p>
            <a:fld id="{DAD2728A-7148-4AC7-B942-DF0A90C54A65}" type="slidenum">
              <a:rPr lang="en-US" smtClean="0"/>
              <a:t>19</a:t>
            </a:fld>
            <a:endParaRPr lang="en-US" dirty="0"/>
          </a:p>
        </p:txBody>
      </p:sp>
      <p:sp>
        <p:nvSpPr>
          <p:cNvPr id="3" name="TextBox 2">
            <a:extLst>
              <a:ext uri="{FF2B5EF4-FFF2-40B4-BE49-F238E27FC236}">
                <a16:creationId xmlns:a16="http://schemas.microsoft.com/office/drawing/2014/main" id="{DAC6EED6-0C3F-4785-A1C8-498505D47D11}"/>
              </a:ext>
            </a:extLst>
          </p:cNvPr>
          <p:cNvSpPr txBox="1"/>
          <p:nvPr/>
        </p:nvSpPr>
        <p:spPr>
          <a:xfrm>
            <a:off x="1477505" y="5470902"/>
            <a:ext cx="9236990" cy="830997"/>
          </a:xfrm>
          <a:prstGeom prst="rect">
            <a:avLst/>
          </a:prstGeom>
          <a:solidFill>
            <a:schemeClr val="tx1"/>
          </a:solidFill>
        </p:spPr>
        <p:txBody>
          <a:bodyPr wrap="square" rtlCol="0">
            <a:spAutoFit/>
          </a:bodyPr>
          <a:lstStyle/>
          <a:p>
            <a:pPr algn="ctr"/>
            <a:r>
              <a:rPr lang="en-US" sz="4800" b="1" dirty="0">
                <a:solidFill>
                  <a:schemeClr val="bg1"/>
                </a:solidFill>
              </a:rPr>
              <a:t>!!!!!     What I CAN Do     !!!!!!</a:t>
            </a:r>
          </a:p>
        </p:txBody>
      </p:sp>
      <p:sp>
        <p:nvSpPr>
          <p:cNvPr id="4" name="Rectangle 3">
            <a:extLst>
              <a:ext uri="{FF2B5EF4-FFF2-40B4-BE49-F238E27FC236}">
                <a16:creationId xmlns:a16="http://schemas.microsoft.com/office/drawing/2014/main" id="{FF5E9258-39D1-4F60-864C-A86D575DBA94}"/>
              </a:ext>
            </a:extLst>
          </p:cNvPr>
          <p:cNvSpPr/>
          <p:nvPr/>
        </p:nvSpPr>
        <p:spPr>
          <a:xfrm>
            <a:off x="4386020" y="556101"/>
            <a:ext cx="3138407" cy="2286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9FCD374-D7C6-4D3C-BF5C-5B3E6F3007A2}"/>
              </a:ext>
            </a:extLst>
          </p:cNvPr>
          <p:cNvSpPr txBox="1"/>
          <p:nvPr/>
        </p:nvSpPr>
        <p:spPr>
          <a:xfrm>
            <a:off x="4595247" y="821938"/>
            <a:ext cx="2719952" cy="1754326"/>
          </a:xfrm>
          <a:prstGeom prst="rect">
            <a:avLst/>
          </a:prstGeom>
          <a:noFill/>
        </p:spPr>
        <p:txBody>
          <a:bodyPr wrap="square" rtlCol="0">
            <a:spAutoFit/>
          </a:bodyPr>
          <a:lstStyle/>
          <a:p>
            <a:pPr algn="ctr"/>
            <a:r>
              <a:rPr lang="en-US" dirty="0"/>
              <a:t>Assets </a:t>
            </a:r>
          </a:p>
          <a:p>
            <a:pPr algn="ctr"/>
            <a:r>
              <a:rPr lang="en-US" dirty="0"/>
              <a:t>In the description add the building and room number.   If room does not have a number add description</a:t>
            </a:r>
          </a:p>
          <a:p>
            <a:pPr algn="ctr"/>
            <a:r>
              <a:rPr lang="en-US" dirty="0"/>
              <a:t> Example – Bookstore. </a:t>
            </a:r>
          </a:p>
        </p:txBody>
      </p:sp>
      <p:sp>
        <p:nvSpPr>
          <p:cNvPr id="6" name="Rectangle 5">
            <a:extLst>
              <a:ext uri="{FF2B5EF4-FFF2-40B4-BE49-F238E27FC236}">
                <a16:creationId xmlns:a16="http://schemas.microsoft.com/office/drawing/2014/main" id="{9432CEEA-D69E-455B-A02D-172B08ED46C7}"/>
              </a:ext>
            </a:extLst>
          </p:cNvPr>
          <p:cNvSpPr/>
          <p:nvPr/>
        </p:nvSpPr>
        <p:spPr>
          <a:xfrm>
            <a:off x="795580" y="1996698"/>
            <a:ext cx="3138407" cy="2286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53ECA63-1DD2-48F9-99E7-AB48A62BFBE0}"/>
              </a:ext>
            </a:extLst>
          </p:cNvPr>
          <p:cNvSpPr txBox="1"/>
          <p:nvPr/>
        </p:nvSpPr>
        <p:spPr>
          <a:xfrm>
            <a:off x="954437" y="2245311"/>
            <a:ext cx="2820691" cy="1754326"/>
          </a:xfrm>
          <a:prstGeom prst="rect">
            <a:avLst/>
          </a:prstGeom>
          <a:noFill/>
        </p:spPr>
        <p:txBody>
          <a:bodyPr wrap="square" rtlCol="0">
            <a:spAutoFit/>
          </a:bodyPr>
          <a:lstStyle/>
          <a:p>
            <a:pPr algn="ctr"/>
            <a:r>
              <a:rPr lang="en-US" dirty="0"/>
              <a:t>Mark Favorites </a:t>
            </a:r>
          </a:p>
          <a:p>
            <a:pPr algn="ctr"/>
            <a:r>
              <a:rPr lang="en-US" dirty="0"/>
              <a:t>*Star at the top of page for pages</a:t>
            </a:r>
          </a:p>
          <a:p>
            <a:pPr algn="ctr"/>
            <a:r>
              <a:rPr lang="en-US" dirty="0"/>
              <a:t>*Favorite Vendors</a:t>
            </a:r>
          </a:p>
          <a:p>
            <a:pPr algn="ctr"/>
            <a:r>
              <a:rPr lang="en-US" dirty="0"/>
              <a:t>*Favorite Category Names </a:t>
            </a:r>
          </a:p>
          <a:p>
            <a:pPr algn="ctr"/>
            <a:r>
              <a:rPr lang="en-US" dirty="0"/>
              <a:t>*Favorite GL Accounts  </a:t>
            </a:r>
          </a:p>
        </p:txBody>
      </p:sp>
      <p:sp>
        <p:nvSpPr>
          <p:cNvPr id="8" name="Rectangle 7">
            <a:extLst>
              <a:ext uri="{FF2B5EF4-FFF2-40B4-BE49-F238E27FC236}">
                <a16:creationId xmlns:a16="http://schemas.microsoft.com/office/drawing/2014/main" id="{7478F6FD-5E8C-481C-86D2-898C11C3359D}"/>
              </a:ext>
            </a:extLst>
          </p:cNvPr>
          <p:cNvSpPr/>
          <p:nvPr/>
        </p:nvSpPr>
        <p:spPr>
          <a:xfrm>
            <a:off x="8215393" y="2655159"/>
            <a:ext cx="3138407" cy="2286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A28DC83-7CEE-41AC-9848-2334127512C2}"/>
              </a:ext>
            </a:extLst>
          </p:cNvPr>
          <p:cNvSpPr txBox="1"/>
          <p:nvPr/>
        </p:nvSpPr>
        <p:spPr>
          <a:xfrm>
            <a:off x="8197314" y="3236258"/>
            <a:ext cx="3040249" cy="1046440"/>
          </a:xfrm>
          <a:prstGeom prst="rect">
            <a:avLst/>
          </a:prstGeom>
          <a:noFill/>
        </p:spPr>
        <p:txBody>
          <a:bodyPr wrap="square" rtlCol="0">
            <a:spAutoFit/>
          </a:bodyPr>
          <a:lstStyle/>
          <a:p>
            <a:pPr algn="ctr"/>
            <a:r>
              <a:rPr lang="en-US" dirty="0"/>
              <a:t>Attach Quote </a:t>
            </a:r>
          </a:p>
          <a:p>
            <a:pPr algn="ctr"/>
            <a:r>
              <a:rPr lang="en-US" dirty="0"/>
              <a:t> Attach your Amazon Order </a:t>
            </a:r>
          </a:p>
          <a:p>
            <a:pPr algn="ctr"/>
            <a:endParaRPr lang="en-US" sz="700" dirty="0"/>
          </a:p>
          <a:p>
            <a:pPr algn="ctr"/>
            <a:r>
              <a:rPr lang="en-US" dirty="0"/>
              <a:t>To every requisition </a:t>
            </a:r>
          </a:p>
        </p:txBody>
      </p:sp>
    </p:spTree>
    <p:extLst>
      <p:ext uri="{BB962C8B-B14F-4D97-AF65-F5344CB8AC3E}">
        <p14:creationId xmlns:p14="http://schemas.microsoft.com/office/powerpoint/2010/main" val="75146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DB7BA6-F452-4086-A827-87BD1A2EB88C}"/>
              </a:ext>
            </a:extLst>
          </p:cNvPr>
          <p:cNvSpPr>
            <a:spLocks noGrp="1"/>
          </p:cNvSpPr>
          <p:nvPr>
            <p:ph type="sldNum" sz="quarter" idx="12"/>
          </p:nvPr>
        </p:nvSpPr>
        <p:spPr/>
        <p:txBody>
          <a:bodyPr/>
          <a:lstStyle/>
          <a:p>
            <a:fld id="{DAD2728A-7148-4AC7-B942-DF0A90C54A65}" type="slidenum">
              <a:rPr lang="en-US" smtClean="0"/>
              <a:t>2</a:t>
            </a:fld>
            <a:endParaRPr lang="en-US" dirty="0"/>
          </a:p>
        </p:txBody>
      </p:sp>
      <p:sp>
        <p:nvSpPr>
          <p:cNvPr id="3" name="Rectangle 2">
            <a:extLst>
              <a:ext uri="{FF2B5EF4-FFF2-40B4-BE49-F238E27FC236}">
                <a16:creationId xmlns:a16="http://schemas.microsoft.com/office/drawing/2014/main" id="{9181CC75-2C73-4A59-A955-695607462D1E}"/>
              </a:ext>
            </a:extLst>
          </p:cNvPr>
          <p:cNvSpPr/>
          <p:nvPr/>
        </p:nvSpPr>
        <p:spPr>
          <a:xfrm>
            <a:off x="382291" y="399081"/>
            <a:ext cx="11427417" cy="6059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EA6948-DEFD-4266-93A6-05979B852ED0}"/>
              </a:ext>
            </a:extLst>
          </p:cNvPr>
          <p:cNvSpPr txBox="1"/>
          <p:nvPr/>
        </p:nvSpPr>
        <p:spPr>
          <a:xfrm>
            <a:off x="1190785" y="852407"/>
            <a:ext cx="9810427" cy="400110"/>
          </a:xfrm>
          <a:prstGeom prst="rect">
            <a:avLst/>
          </a:prstGeom>
          <a:noFill/>
        </p:spPr>
        <p:txBody>
          <a:bodyPr wrap="square" rtlCol="0">
            <a:spAutoFit/>
          </a:bodyPr>
          <a:lstStyle/>
          <a:p>
            <a:pPr algn="ctr"/>
            <a:r>
              <a:rPr lang="en-US" sz="2000" b="1" dirty="0"/>
              <a:t>When we come across an Opportunity – How is it Resolved </a:t>
            </a:r>
          </a:p>
        </p:txBody>
      </p:sp>
      <p:sp>
        <p:nvSpPr>
          <p:cNvPr id="5" name="TextBox 4">
            <a:extLst>
              <a:ext uri="{FF2B5EF4-FFF2-40B4-BE49-F238E27FC236}">
                <a16:creationId xmlns:a16="http://schemas.microsoft.com/office/drawing/2014/main" id="{1BED0E37-859D-4A93-BB3A-4E095F2FE8B6}"/>
              </a:ext>
            </a:extLst>
          </p:cNvPr>
          <p:cNvSpPr txBox="1"/>
          <p:nvPr/>
        </p:nvSpPr>
        <p:spPr>
          <a:xfrm>
            <a:off x="1495586" y="1906291"/>
            <a:ext cx="931448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If we come across a bug or opportunity our office puts in a “Ticket” to Drive Stream.  </a:t>
            </a:r>
          </a:p>
          <a:p>
            <a:pPr marL="285750" indent="-285750">
              <a:buFont typeface="Arial" panose="020B0604020202020204" pitchFamily="34" charset="0"/>
              <a:buChar char="•"/>
            </a:pPr>
            <a:r>
              <a:rPr lang="en-US" dirty="0"/>
              <a:t>They will assign someone to our ticket and we will work together to resolve.  </a:t>
            </a:r>
          </a:p>
          <a:p>
            <a:pPr marL="285750" indent="-285750">
              <a:buFont typeface="Arial" panose="020B0604020202020204" pitchFamily="34" charset="0"/>
              <a:buChar char="•"/>
            </a:pPr>
            <a:r>
              <a:rPr lang="en-US" dirty="0"/>
              <a:t>This is not always done on the timeline we may need. </a:t>
            </a:r>
          </a:p>
          <a:p>
            <a:pPr marL="285750" indent="-285750">
              <a:buFont typeface="Arial" panose="020B0604020202020204" pitchFamily="34" charset="0"/>
              <a:buChar char="•"/>
            </a:pPr>
            <a:endParaRPr lang="en-US" dirty="0"/>
          </a:p>
          <a:p>
            <a:pPr algn="ctr"/>
            <a:r>
              <a:rPr lang="en-US" dirty="0"/>
              <a:t>Please be patient while we get thru the bugs and situations that didn’t come to mind while training and building the system.  </a:t>
            </a:r>
          </a:p>
        </p:txBody>
      </p:sp>
      <p:sp>
        <p:nvSpPr>
          <p:cNvPr id="6" name="TextBox 5">
            <a:extLst>
              <a:ext uri="{FF2B5EF4-FFF2-40B4-BE49-F238E27FC236}">
                <a16:creationId xmlns:a16="http://schemas.microsoft.com/office/drawing/2014/main" id="{F755F549-8CCB-46B0-9BD3-770EA8BDD79B}"/>
              </a:ext>
            </a:extLst>
          </p:cNvPr>
          <p:cNvSpPr txBox="1"/>
          <p:nvPr/>
        </p:nvSpPr>
        <p:spPr>
          <a:xfrm>
            <a:off x="1596325" y="4285281"/>
            <a:ext cx="888827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If the system wont search in a field - check for (white spaces).. Ex. TOM(hit spacebar) the system considers that a white space and may not search. </a:t>
            </a:r>
          </a:p>
          <a:p>
            <a:pPr marL="285750" indent="-285750">
              <a:buFont typeface="Arial" panose="020B0604020202020204" pitchFamily="34" charset="0"/>
              <a:buChar char="•"/>
            </a:pPr>
            <a:r>
              <a:rPr lang="en-US" dirty="0"/>
              <a:t>In Colleague we can use … as a search in Oracle you can sometimes use %                 	Example – TOM%</a:t>
            </a:r>
          </a:p>
          <a:p>
            <a:pPr marL="285750" indent="-285750">
              <a:buFont typeface="Arial" panose="020B0604020202020204" pitchFamily="34" charset="0"/>
              <a:buChar char="•"/>
            </a:pPr>
            <a:r>
              <a:rPr lang="en-US" dirty="0"/>
              <a:t>In automatic search spaces (when you see the wheel turning) Less is more in these areas</a:t>
            </a:r>
          </a:p>
          <a:p>
            <a:pPr marL="285750" indent="-285750">
              <a:buFont typeface="Arial" panose="020B0604020202020204" pitchFamily="34" charset="0"/>
              <a:buChar char="•"/>
            </a:pPr>
            <a:r>
              <a:rPr lang="en-US" dirty="0"/>
              <a:t>Some screens are Associates Last Name, First Name </a:t>
            </a:r>
          </a:p>
        </p:txBody>
      </p:sp>
      <p:sp>
        <p:nvSpPr>
          <p:cNvPr id="7" name="TextBox 6">
            <a:extLst>
              <a:ext uri="{FF2B5EF4-FFF2-40B4-BE49-F238E27FC236}">
                <a16:creationId xmlns:a16="http://schemas.microsoft.com/office/drawing/2014/main" id="{6702670C-6505-4297-9A1E-D821EA90A960}"/>
              </a:ext>
            </a:extLst>
          </p:cNvPr>
          <p:cNvSpPr txBox="1"/>
          <p:nvPr/>
        </p:nvSpPr>
        <p:spPr>
          <a:xfrm>
            <a:off x="3751385" y="3798277"/>
            <a:ext cx="4859215" cy="369332"/>
          </a:xfrm>
          <a:prstGeom prst="rect">
            <a:avLst/>
          </a:prstGeom>
          <a:noFill/>
        </p:spPr>
        <p:txBody>
          <a:bodyPr wrap="square" rtlCol="0">
            <a:spAutoFit/>
          </a:bodyPr>
          <a:lstStyle/>
          <a:p>
            <a:pPr algn="ctr"/>
            <a:r>
              <a:rPr lang="en-US" b="1" dirty="0"/>
              <a:t>Tip why something may not work </a:t>
            </a:r>
          </a:p>
        </p:txBody>
      </p:sp>
    </p:spTree>
    <p:extLst>
      <p:ext uri="{BB962C8B-B14F-4D97-AF65-F5344CB8AC3E}">
        <p14:creationId xmlns:p14="http://schemas.microsoft.com/office/powerpoint/2010/main" val="4122599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0A591E-7039-4A21-96DE-BDA0CE700714}"/>
              </a:ext>
            </a:extLst>
          </p:cNvPr>
          <p:cNvSpPr>
            <a:spLocks noGrp="1"/>
          </p:cNvSpPr>
          <p:nvPr>
            <p:ph type="sldNum" sz="quarter" idx="12"/>
          </p:nvPr>
        </p:nvSpPr>
        <p:spPr/>
        <p:txBody>
          <a:bodyPr/>
          <a:lstStyle/>
          <a:p>
            <a:fld id="{DAD2728A-7148-4AC7-B942-DF0A90C54A65}" type="slidenum">
              <a:rPr lang="en-US" smtClean="0"/>
              <a:t>20</a:t>
            </a:fld>
            <a:endParaRPr lang="en-US" dirty="0"/>
          </a:p>
        </p:txBody>
      </p:sp>
      <p:sp>
        <p:nvSpPr>
          <p:cNvPr id="3" name="Rectangle 2">
            <a:extLst>
              <a:ext uri="{FF2B5EF4-FFF2-40B4-BE49-F238E27FC236}">
                <a16:creationId xmlns:a16="http://schemas.microsoft.com/office/drawing/2014/main" id="{265BA7DC-F0C6-4F4E-90DF-3A193D42B37C}"/>
              </a:ext>
            </a:extLst>
          </p:cNvPr>
          <p:cNvSpPr/>
          <p:nvPr/>
        </p:nvSpPr>
        <p:spPr>
          <a:xfrm>
            <a:off x="780081" y="278970"/>
            <a:ext cx="10430359" cy="11236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     What I CANT do     ????</a:t>
            </a:r>
          </a:p>
        </p:txBody>
      </p:sp>
      <p:sp>
        <p:nvSpPr>
          <p:cNvPr id="4" name="Oval 3">
            <a:extLst>
              <a:ext uri="{FF2B5EF4-FFF2-40B4-BE49-F238E27FC236}">
                <a16:creationId xmlns:a16="http://schemas.microsoft.com/office/drawing/2014/main" id="{453A9CAD-34D3-4A7B-B1C8-A54C572956E7}"/>
              </a:ext>
            </a:extLst>
          </p:cNvPr>
          <p:cNvSpPr/>
          <p:nvPr/>
        </p:nvSpPr>
        <p:spPr>
          <a:xfrm>
            <a:off x="8678082" y="4771648"/>
            <a:ext cx="2255004" cy="15847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57EF8E2-0787-4C6A-96CE-C564F9C15C67}"/>
              </a:ext>
            </a:extLst>
          </p:cNvPr>
          <p:cNvSpPr/>
          <p:nvPr/>
        </p:nvSpPr>
        <p:spPr>
          <a:xfrm>
            <a:off x="234737" y="3766616"/>
            <a:ext cx="3422542" cy="15847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AC69E8E-E80F-42D1-AB6F-1C5180C51D19}"/>
              </a:ext>
            </a:extLst>
          </p:cNvPr>
          <p:cNvSpPr/>
          <p:nvPr/>
        </p:nvSpPr>
        <p:spPr>
          <a:xfrm>
            <a:off x="4162273" y="2491339"/>
            <a:ext cx="3422542" cy="15847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FE3F6BA-A8FF-49DA-B64F-0EAF54B277FD}"/>
              </a:ext>
            </a:extLst>
          </p:cNvPr>
          <p:cNvSpPr txBox="1"/>
          <p:nvPr/>
        </p:nvSpPr>
        <p:spPr>
          <a:xfrm>
            <a:off x="2677331" y="5196987"/>
            <a:ext cx="1127502" cy="1200329"/>
          </a:xfrm>
          <a:prstGeom prst="rect">
            <a:avLst/>
          </a:prstGeom>
          <a:noFill/>
        </p:spPr>
        <p:txBody>
          <a:bodyPr wrap="square" rtlCol="0">
            <a:spAutoFit/>
          </a:bodyPr>
          <a:lstStyle/>
          <a:p>
            <a:pPr algn="ctr"/>
            <a:r>
              <a:rPr lang="en-US" dirty="0"/>
              <a:t>Instead Create in Expense Module </a:t>
            </a:r>
          </a:p>
        </p:txBody>
      </p:sp>
      <p:sp>
        <p:nvSpPr>
          <p:cNvPr id="13" name="TextBox 12">
            <a:extLst>
              <a:ext uri="{FF2B5EF4-FFF2-40B4-BE49-F238E27FC236}">
                <a16:creationId xmlns:a16="http://schemas.microsoft.com/office/drawing/2014/main" id="{D9FABB3A-4773-4EA6-84E1-532B11AB3557}"/>
              </a:ext>
            </a:extLst>
          </p:cNvPr>
          <p:cNvSpPr txBox="1"/>
          <p:nvPr/>
        </p:nvSpPr>
        <p:spPr>
          <a:xfrm>
            <a:off x="6950752" y="1594783"/>
            <a:ext cx="1127502" cy="1200329"/>
          </a:xfrm>
          <a:prstGeom prst="rect">
            <a:avLst/>
          </a:prstGeom>
          <a:noFill/>
        </p:spPr>
        <p:txBody>
          <a:bodyPr wrap="square" rtlCol="0">
            <a:spAutoFit/>
          </a:bodyPr>
          <a:lstStyle/>
          <a:p>
            <a:pPr algn="ctr"/>
            <a:r>
              <a:rPr lang="en-US" dirty="0"/>
              <a:t>Instead Create in Expense Module </a:t>
            </a:r>
          </a:p>
        </p:txBody>
      </p:sp>
      <p:sp>
        <p:nvSpPr>
          <p:cNvPr id="20" name="Oval 19">
            <a:extLst>
              <a:ext uri="{FF2B5EF4-FFF2-40B4-BE49-F238E27FC236}">
                <a16:creationId xmlns:a16="http://schemas.microsoft.com/office/drawing/2014/main" id="{10D96803-DB61-4477-A737-DEE45DFDEF58}"/>
              </a:ext>
            </a:extLst>
          </p:cNvPr>
          <p:cNvSpPr/>
          <p:nvPr/>
        </p:nvSpPr>
        <p:spPr>
          <a:xfrm>
            <a:off x="459313" y="1655961"/>
            <a:ext cx="3422542" cy="15847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B52F68E-D1B9-4D2D-9EFA-1C6341170EC7}"/>
              </a:ext>
            </a:extLst>
          </p:cNvPr>
          <p:cNvSpPr/>
          <p:nvPr/>
        </p:nvSpPr>
        <p:spPr>
          <a:xfrm>
            <a:off x="9016148" y="1836131"/>
            <a:ext cx="2752239" cy="250198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A4E9DAB-BBBB-4F01-8727-C9C4E70910FB}"/>
              </a:ext>
            </a:extLst>
          </p:cNvPr>
          <p:cNvSpPr/>
          <p:nvPr/>
        </p:nvSpPr>
        <p:spPr>
          <a:xfrm>
            <a:off x="5355312" y="4303558"/>
            <a:ext cx="2752239" cy="250198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FA8CEC0-043F-48E1-954B-41D0C0E3C9B6}"/>
              </a:ext>
            </a:extLst>
          </p:cNvPr>
          <p:cNvSpPr/>
          <p:nvPr/>
        </p:nvSpPr>
        <p:spPr>
          <a:xfrm>
            <a:off x="619464" y="1773936"/>
            <a:ext cx="3102239" cy="13507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68A4EF6-8DE7-478E-A9D3-CB8C4B4DEDB6}"/>
              </a:ext>
            </a:extLst>
          </p:cNvPr>
          <p:cNvSpPr txBox="1"/>
          <p:nvPr/>
        </p:nvSpPr>
        <p:spPr>
          <a:xfrm>
            <a:off x="683218" y="1963183"/>
            <a:ext cx="3102240" cy="1200329"/>
          </a:xfrm>
          <a:prstGeom prst="rect">
            <a:avLst/>
          </a:prstGeom>
          <a:noFill/>
        </p:spPr>
        <p:txBody>
          <a:bodyPr wrap="square" rtlCol="0">
            <a:spAutoFit/>
          </a:bodyPr>
          <a:lstStyle/>
          <a:p>
            <a:pPr algn="ctr"/>
            <a:r>
              <a:rPr lang="en-US" dirty="0"/>
              <a:t>Use MY PERSONAL card for anything other than </a:t>
            </a:r>
          </a:p>
          <a:p>
            <a:pPr algn="ctr"/>
            <a:r>
              <a:rPr lang="en-US" dirty="0"/>
              <a:t>Mileage – Meals – Parking- luggage  </a:t>
            </a:r>
          </a:p>
        </p:txBody>
      </p:sp>
      <p:sp>
        <p:nvSpPr>
          <p:cNvPr id="17" name="Oval 16">
            <a:extLst>
              <a:ext uri="{FF2B5EF4-FFF2-40B4-BE49-F238E27FC236}">
                <a16:creationId xmlns:a16="http://schemas.microsoft.com/office/drawing/2014/main" id="{306EC511-BEAC-43E5-B181-90D1D84A448D}"/>
              </a:ext>
            </a:extLst>
          </p:cNvPr>
          <p:cNvSpPr/>
          <p:nvPr/>
        </p:nvSpPr>
        <p:spPr>
          <a:xfrm>
            <a:off x="5537739" y="4439923"/>
            <a:ext cx="2347025" cy="2202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930AA46-8A99-48A1-ABA2-A50871055999}"/>
              </a:ext>
            </a:extLst>
          </p:cNvPr>
          <p:cNvSpPr/>
          <p:nvPr/>
        </p:nvSpPr>
        <p:spPr>
          <a:xfrm>
            <a:off x="8821926" y="4901323"/>
            <a:ext cx="1967316" cy="12784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514CECB-66BE-451D-8556-866694C4A943}"/>
              </a:ext>
            </a:extLst>
          </p:cNvPr>
          <p:cNvSpPr/>
          <p:nvPr/>
        </p:nvSpPr>
        <p:spPr>
          <a:xfrm>
            <a:off x="491066" y="3850143"/>
            <a:ext cx="2932234" cy="13979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4BAEE0D-FD29-4E53-8B75-DA28EAB23B84}"/>
              </a:ext>
            </a:extLst>
          </p:cNvPr>
          <p:cNvSpPr/>
          <p:nvPr/>
        </p:nvSpPr>
        <p:spPr>
          <a:xfrm>
            <a:off x="9210126" y="2004160"/>
            <a:ext cx="2362410" cy="21659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12B5F2A-8B86-4826-9826-579613682045}"/>
              </a:ext>
            </a:extLst>
          </p:cNvPr>
          <p:cNvSpPr txBox="1"/>
          <p:nvPr/>
        </p:nvSpPr>
        <p:spPr>
          <a:xfrm>
            <a:off x="9228957" y="2248217"/>
            <a:ext cx="2307300" cy="1754326"/>
          </a:xfrm>
          <a:prstGeom prst="rect">
            <a:avLst/>
          </a:prstGeom>
          <a:noFill/>
        </p:spPr>
        <p:txBody>
          <a:bodyPr wrap="square" rtlCol="0">
            <a:spAutoFit/>
          </a:bodyPr>
          <a:lstStyle/>
          <a:p>
            <a:pPr algn="ctr"/>
            <a:r>
              <a:rPr lang="en-US" dirty="0"/>
              <a:t>Create a </a:t>
            </a:r>
          </a:p>
          <a:p>
            <a:pPr algn="ctr"/>
            <a:r>
              <a:rPr lang="en-US" dirty="0"/>
              <a:t>Budget Transfer </a:t>
            </a:r>
          </a:p>
          <a:p>
            <a:pPr algn="ctr"/>
            <a:r>
              <a:rPr lang="en-US" dirty="0"/>
              <a:t>When the funds are not available in the </a:t>
            </a:r>
            <a:r>
              <a:rPr lang="en-US" dirty="0" err="1"/>
              <a:t>gl</a:t>
            </a:r>
            <a:r>
              <a:rPr lang="en-US" dirty="0"/>
              <a:t> account to cover a requisition   </a:t>
            </a:r>
          </a:p>
        </p:txBody>
      </p:sp>
      <p:sp>
        <p:nvSpPr>
          <p:cNvPr id="7" name="TextBox 6">
            <a:extLst>
              <a:ext uri="{FF2B5EF4-FFF2-40B4-BE49-F238E27FC236}">
                <a16:creationId xmlns:a16="http://schemas.microsoft.com/office/drawing/2014/main" id="{D7234D41-1235-4C6B-9CEC-31A188D16F24}"/>
              </a:ext>
            </a:extLst>
          </p:cNvPr>
          <p:cNvSpPr txBox="1"/>
          <p:nvPr/>
        </p:nvSpPr>
        <p:spPr>
          <a:xfrm>
            <a:off x="738702" y="4131636"/>
            <a:ext cx="2355743" cy="923330"/>
          </a:xfrm>
          <a:prstGeom prst="rect">
            <a:avLst/>
          </a:prstGeom>
          <a:noFill/>
        </p:spPr>
        <p:txBody>
          <a:bodyPr wrap="square" rtlCol="0">
            <a:spAutoFit/>
          </a:bodyPr>
          <a:lstStyle/>
          <a:p>
            <a:pPr algn="ctr"/>
            <a:r>
              <a:rPr lang="en-US" dirty="0"/>
              <a:t>Create a po for an associate / faculty reimbursement </a:t>
            </a:r>
          </a:p>
        </p:txBody>
      </p:sp>
      <p:cxnSp>
        <p:nvCxnSpPr>
          <p:cNvPr id="15" name="Straight Arrow Connector 14">
            <a:extLst>
              <a:ext uri="{FF2B5EF4-FFF2-40B4-BE49-F238E27FC236}">
                <a16:creationId xmlns:a16="http://schemas.microsoft.com/office/drawing/2014/main" id="{2B487986-C025-4E83-A4FF-AA5EB49C7367}"/>
              </a:ext>
            </a:extLst>
          </p:cNvPr>
          <p:cNvCxnSpPr/>
          <p:nvPr/>
        </p:nvCxnSpPr>
        <p:spPr>
          <a:xfrm>
            <a:off x="2234338" y="5013623"/>
            <a:ext cx="503695" cy="52694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AFF457F-99A0-4A26-84B1-633071BF0AFF}"/>
              </a:ext>
            </a:extLst>
          </p:cNvPr>
          <p:cNvSpPr/>
          <p:nvPr/>
        </p:nvSpPr>
        <p:spPr>
          <a:xfrm>
            <a:off x="2337342" y="4871602"/>
            <a:ext cx="1844297" cy="15847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CC8E080-5818-4ABC-9200-58A86E52B034}"/>
              </a:ext>
            </a:extLst>
          </p:cNvPr>
          <p:cNvSpPr txBox="1"/>
          <p:nvPr/>
        </p:nvSpPr>
        <p:spPr>
          <a:xfrm>
            <a:off x="5573260" y="4925289"/>
            <a:ext cx="2322807" cy="1477328"/>
          </a:xfrm>
          <a:prstGeom prst="rect">
            <a:avLst/>
          </a:prstGeom>
          <a:noFill/>
        </p:spPr>
        <p:txBody>
          <a:bodyPr wrap="square" rtlCol="0">
            <a:spAutoFit/>
          </a:bodyPr>
          <a:lstStyle/>
          <a:p>
            <a:pPr algn="ctr"/>
            <a:r>
              <a:rPr lang="en-US" b="1" dirty="0"/>
              <a:t>Spend funds or Travel </a:t>
            </a:r>
          </a:p>
          <a:p>
            <a:pPr algn="ctr"/>
            <a:r>
              <a:rPr lang="en-US" b="1" dirty="0"/>
              <a:t>and expect a reimbursement before  the Authorization or Requisition </a:t>
            </a:r>
          </a:p>
        </p:txBody>
      </p:sp>
      <p:sp>
        <p:nvSpPr>
          <p:cNvPr id="5" name="TextBox 4">
            <a:extLst>
              <a:ext uri="{FF2B5EF4-FFF2-40B4-BE49-F238E27FC236}">
                <a16:creationId xmlns:a16="http://schemas.microsoft.com/office/drawing/2014/main" id="{1AC6BABE-5708-4A9B-8D15-F818C2A29421}"/>
              </a:ext>
            </a:extLst>
          </p:cNvPr>
          <p:cNvSpPr txBox="1"/>
          <p:nvPr/>
        </p:nvSpPr>
        <p:spPr>
          <a:xfrm>
            <a:off x="8731358" y="5276485"/>
            <a:ext cx="2169762" cy="646331"/>
          </a:xfrm>
          <a:prstGeom prst="rect">
            <a:avLst/>
          </a:prstGeom>
          <a:noFill/>
        </p:spPr>
        <p:txBody>
          <a:bodyPr wrap="square" rtlCol="0">
            <a:spAutoFit/>
          </a:bodyPr>
          <a:lstStyle/>
          <a:p>
            <a:pPr algn="ctr"/>
            <a:r>
              <a:rPr lang="en-US" dirty="0"/>
              <a:t>Use a single po with multiple invoices </a:t>
            </a:r>
          </a:p>
        </p:txBody>
      </p:sp>
      <p:sp>
        <p:nvSpPr>
          <p:cNvPr id="18" name="Oval 17">
            <a:extLst>
              <a:ext uri="{FF2B5EF4-FFF2-40B4-BE49-F238E27FC236}">
                <a16:creationId xmlns:a16="http://schemas.microsoft.com/office/drawing/2014/main" id="{BEC04633-7157-45A3-9A52-D8C06AC2FC5B}"/>
              </a:ext>
            </a:extLst>
          </p:cNvPr>
          <p:cNvSpPr/>
          <p:nvPr/>
        </p:nvSpPr>
        <p:spPr>
          <a:xfrm>
            <a:off x="4304040" y="2645384"/>
            <a:ext cx="3179731" cy="12246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5B8344-C403-49A0-87DF-32CF5F6BE0E5}"/>
              </a:ext>
            </a:extLst>
          </p:cNvPr>
          <p:cNvSpPr txBox="1"/>
          <p:nvPr/>
        </p:nvSpPr>
        <p:spPr>
          <a:xfrm>
            <a:off x="4855518" y="2764393"/>
            <a:ext cx="2076773" cy="923330"/>
          </a:xfrm>
          <a:prstGeom prst="rect">
            <a:avLst/>
          </a:prstGeom>
          <a:noFill/>
        </p:spPr>
        <p:txBody>
          <a:bodyPr wrap="square" rtlCol="0">
            <a:spAutoFit/>
          </a:bodyPr>
          <a:lstStyle/>
          <a:p>
            <a:pPr algn="ctr"/>
            <a:r>
              <a:rPr lang="en-US" dirty="0"/>
              <a:t>Create a PO </a:t>
            </a:r>
          </a:p>
          <a:p>
            <a:pPr algn="ctr"/>
            <a:r>
              <a:rPr lang="en-US" dirty="0"/>
              <a:t>For Citi Card purchase  </a:t>
            </a:r>
          </a:p>
        </p:txBody>
      </p:sp>
      <p:cxnSp>
        <p:nvCxnSpPr>
          <p:cNvPr id="16" name="Straight Arrow Connector 15">
            <a:extLst>
              <a:ext uri="{FF2B5EF4-FFF2-40B4-BE49-F238E27FC236}">
                <a16:creationId xmlns:a16="http://schemas.microsoft.com/office/drawing/2014/main" id="{F8C8D421-4E22-4E52-8E32-F87FBE1181AA}"/>
              </a:ext>
            </a:extLst>
          </p:cNvPr>
          <p:cNvCxnSpPr>
            <a:cxnSpLocks/>
          </p:cNvCxnSpPr>
          <p:nvPr/>
        </p:nvCxnSpPr>
        <p:spPr>
          <a:xfrm flipV="1">
            <a:off x="6437028" y="2390302"/>
            <a:ext cx="673958" cy="40481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A339B4F-3EA3-4901-ACB9-61410E8A8E23}"/>
              </a:ext>
            </a:extLst>
          </p:cNvPr>
          <p:cNvSpPr/>
          <p:nvPr/>
        </p:nvSpPr>
        <p:spPr>
          <a:xfrm>
            <a:off x="6632879" y="1527597"/>
            <a:ext cx="1668649" cy="15847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054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3B715-E3AB-485C-8C61-32B93EEB3382}"/>
              </a:ext>
            </a:extLst>
          </p:cNvPr>
          <p:cNvSpPr>
            <a:spLocks noGrp="1"/>
          </p:cNvSpPr>
          <p:nvPr>
            <p:ph sz="half" idx="1"/>
          </p:nvPr>
        </p:nvSpPr>
        <p:spPr/>
        <p:txBody>
          <a:bodyPr/>
          <a:lstStyle/>
          <a:p>
            <a:endParaRPr lang="en-US" dirty="0"/>
          </a:p>
          <a:p>
            <a:endParaRPr lang="en-US" dirty="0"/>
          </a:p>
        </p:txBody>
      </p:sp>
      <p:sp>
        <p:nvSpPr>
          <p:cNvPr id="5" name="Title 19">
            <a:extLst>
              <a:ext uri="{FF2B5EF4-FFF2-40B4-BE49-F238E27FC236}">
                <a16:creationId xmlns:a16="http://schemas.microsoft.com/office/drawing/2014/main" id="{903EAF16-B6E3-4B60-97EA-3FBF8323BBDD}"/>
              </a:ext>
            </a:extLst>
          </p:cNvPr>
          <p:cNvSpPr>
            <a:spLocks noGrp="1"/>
          </p:cNvSpPr>
          <p:nvPr>
            <p:ph type="title"/>
          </p:nvPr>
        </p:nvSpPr>
        <p:spPr>
          <a:xfrm>
            <a:off x="690966" y="2488393"/>
            <a:ext cx="10515600" cy="1325563"/>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Managers Approval</a:t>
            </a:r>
          </a:p>
        </p:txBody>
      </p:sp>
      <p:sp>
        <p:nvSpPr>
          <p:cNvPr id="2" name="Slide Number Placeholder 1">
            <a:extLst>
              <a:ext uri="{FF2B5EF4-FFF2-40B4-BE49-F238E27FC236}">
                <a16:creationId xmlns:a16="http://schemas.microsoft.com/office/drawing/2014/main" id="{09CC1B66-B6DA-4281-A6A9-B95E2CCBFA43}"/>
              </a:ext>
            </a:extLst>
          </p:cNvPr>
          <p:cNvSpPr>
            <a:spLocks noGrp="1"/>
          </p:cNvSpPr>
          <p:nvPr>
            <p:ph type="sldNum" sz="quarter" idx="12"/>
          </p:nvPr>
        </p:nvSpPr>
        <p:spPr/>
        <p:txBody>
          <a:bodyPr/>
          <a:lstStyle/>
          <a:p>
            <a:fld id="{DAD2728A-7148-4AC7-B942-DF0A90C54A65}" type="slidenum">
              <a:rPr lang="en-US" smtClean="0"/>
              <a:t>21</a:t>
            </a:fld>
            <a:endParaRPr lang="en-US" dirty="0"/>
          </a:p>
        </p:txBody>
      </p:sp>
    </p:spTree>
    <p:extLst>
      <p:ext uri="{BB962C8B-B14F-4D97-AF65-F5344CB8AC3E}">
        <p14:creationId xmlns:p14="http://schemas.microsoft.com/office/powerpoint/2010/main" val="1996838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735C33-634C-4530-959F-1EBDCA0A4FA0}"/>
              </a:ext>
            </a:extLst>
          </p:cNvPr>
          <p:cNvSpPr/>
          <p:nvPr/>
        </p:nvSpPr>
        <p:spPr>
          <a:xfrm>
            <a:off x="435836" y="0"/>
            <a:ext cx="11756164" cy="67148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76E1C92-AE8C-4165-B913-BD4EE16EBB73}"/>
              </a:ext>
            </a:extLst>
          </p:cNvPr>
          <p:cNvPicPr>
            <a:picLocks noChangeAspect="1"/>
          </p:cNvPicPr>
          <p:nvPr/>
        </p:nvPicPr>
        <p:blipFill>
          <a:blip r:embed="rId3"/>
          <a:stretch>
            <a:fillRect/>
          </a:stretch>
        </p:blipFill>
        <p:spPr>
          <a:xfrm>
            <a:off x="557648" y="235009"/>
            <a:ext cx="7188624" cy="4734576"/>
          </a:xfrm>
          <a:prstGeom prst="rect">
            <a:avLst/>
          </a:prstGeom>
        </p:spPr>
      </p:pic>
      <p:pic>
        <p:nvPicPr>
          <p:cNvPr id="6" name="Picture 5">
            <a:extLst>
              <a:ext uri="{FF2B5EF4-FFF2-40B4-BE49-F238E27FC236}">
                <a16:creationId xmlns:a16="http://schemas.microsoft.com/office/drawing/2014/main" id="{9AA22321-E9CD-4A31-9387-AE6C2CE269BE}"/>
              </a:ext>
            </a:extLst>
          </p:cNvPr>
          <p:cNvPicPr>
            <a:picLocks noChangeAspect="1"/>
          </p:cNvPicPr>
          <p:nvPr/>
        </p:nvPicPr>
        <p:blipFill>
          <a:blip r:embed="rId4"/>
          <a:stretch>
            <a:fillRect/>
          </a:stretch>
        </p:blipFill>
        <p:spPr>
          <a:xfrm>
            <a:off x="7036509" y="2391898"/>
            <a:ext cx="4997893" cy="4231093"/>
          </a:xfrm>
          <a:prstGeom prst="rect">
            <a:avLst/>
          </a:prstGeom>
        </p:spPr>
      </p:pic>
      <p:sp>
        <p:nvSpPr>
          <p:cNvPr id="8" name="TextBox 7">
            <a:extLst>
              <a:ext uri="{FF2B5EF4-FFF2-40B4-BE49-F238E27FC236}">
                <a16:creationId xmlns:a16="http://schemas.microsoft.com/office/drawing/2014/main" id="{6626ADE1-9FB5-4C7F-8A20-2185809564A1}"/>
              </a:ext>
            </a:extLst>
          </p:cNvPr>
          <p:cNvSpPr txBox="1"/>
          <p:nvPr/>
        </p:nvSpPr>
        <p:spPr>
          <a:xfrm>
            <a:off x="8210550" y="447675"/>
            <a:ext cx="3038475" cy="523220"/>
          </a:xfrm>
          <a:prstGeom prst="rect">
            <a:avLst/>
          </a:prstGeom>
          <a:noFill/>
        </p:spPr>
        <p:txBody>
          <a:bodyPr wrap="square" rtlCol="0">
            <a:spAutoFit/>
          </a:bodyPr>
          <a:lstStyle/>
          <a:p>
            <a:r>
              <a:rPr lang="en-US" sz="2800" b="1" dirty="0">
                <a:solidFill>
                  <a:schemeClr val="bg1"/>
                </a:solidFill>
              </a:rPr>
              <a:t>FLAG Notifications </a:t>
            </a:r>
          </a:p>
        </p:txBody>
      </p:sp>
      <p:sp>
        <p:nvSpPr>
          <p:cNvPr id="9" name="Arrow: Left 8">
            <a:extLst>
              <a:ext uri="{FF2B5EF4-FFF2-40B4-BE49-F238E27FC236}">
                <a16:creationId xmlns:a16="http://schemas.microsoft.com/office/drawing/2014/main" id="{B01825B8-BE24-41A5-9B00-120D06C846A3}"/>
              </a:ext>
            </a:extLst>
          </p:cNvPr>
          <p:cNvSpPr/>
          <p:nvPr/>
        </p:nvSpPr>
        <p:spPr>
          <a:xfrm>
            <a:off x="8691562" y="957590"/>
            <a:ext cx="1638300" cy="523220"/>
          </a:xfrm>
          <a:prstGeom prst="leftArrow">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62E75C20-0DE8-4C83-8BC7-5137DADE2088}"/>
              </a:ext>
            </a:extLst>
          </p:cNvPr>
          <p:cNvSpPr txBox="1"/>
          <p:nvPr/>
        </p:nvSpPr>
        <p:spPr>
          <a:xfrm>
            <a:off x="1962150" y="5233169"/>
            <a:ext cx="4019550" cy="523220"/>
          </a:xfrm>
          <a:prstGeom prst="rect">
            <a:avLst/>
          </a:prstGeom>
          <a:noFill/>
        </p:spPr>
        <p:txBody>
          <a:bodyPr wrap="square" rtlCol="0">
            <a:spAutoFit/>
          </a:bodyPr>
          <a:lstStyle/>
          <a:p>
            <a:r>
              <a:rPr lang="en-US" sz="2800" b="1" dirty="0">
                <a:solidFill>
                  <a:schemeClr val="bg1"/>
                </a:solidFill>
              </a:rPr>
              <a:t>BELL Notifications</a:t>
            </a:r>
          </a:p>
        </p:txBody>
      </p:sp>
      <p:sp>
        <p:nvSpPr>
          <p:cNvPr id="11" name="Arrow: Right 10">
            <a:extLst>
              <a:ext uri="{FF2B5EF4-FFF2-40B4-BE49-F238E27FC236}">
                <a16:creationId xmlns:a16="http://schemas.microsoft.com/office/drawing/2014/main" id="{0C180DD1-7113-4449-8037-0965AFF87A5D}"/>
              </a:ext>
            </a:extLst>
          </p:cNvPr>
          <p:cNvSpPr/>
          <p:nvPr/>
        </p:nvSpPr>
        <p:spPr>
          <a:xfrm>
            <a:off x="4295775" y="5892711"/>
            <a:ext cx="1304925" cy="523219"/>
          </a:xfrm>
          <a:prstGeom prst="rightArrow">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7FF51C1-51F2-45B8-9421-F40C90F72B4E}"/>
              </a:ext>
            </a:extLst>
          </p:cNvPr>
          <p:cNvSpPr>
            <a:spLocks noGrp="1"/>
          </p:cNvSpPr>
          <p:nvPr>
            <p:ph type="sldNum" sz="quarter" idx="12"/>
          </p:nvPr>
        </p:nvSpPr>
        <p:spPr/>
        <p:txBody>
          <a:bodyPr/>
          <a:lstStyle/>
          <a:p>
            <a:fld id="{DAD2728A-7148-4AC7-B942-DF0A90C54A65}" type="slidenum">
              <a:rPr lang="en-US" smtClean="0"/>
              <a:t>22</a:t>
            </a:fld>
            <a:endParaRPr lang="en-US" dirty="0"/>
          </a:p>
        </p:txBody>
      </p:sp>
    </p:spTree>
    <p:extLst>
      <p:ext uri="{BB962C8B-B14F-4D97-AF65-F5344CB8AC3E}">
        <p14:creationId xmlns:p14="http://schemas.microsoft.com/office/powerpoint/2010/main" val="769166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30EF58-1206-4B77-BCAB-96CE20D8E9D5}"/>
              </a:ext>
            </a:extLst>
          </p:cNvPr>
          <p:cNvSpPr>
            <a:spLocks noGrp="1"/>
          </p:cNvSpPr>
          <p:nvPr>
            <p:ph type="sldNum" sz="quarter" idx="12"/>
          </p:nvPr>
        </p:nvSpPr>
        <p:spPr/>
        <p:txBody>
          <a:bodyPr/>
          <a:lstStyle/>
          <a:p>
            <a:fld id="{DAD2728A-7148-4AC7-B942-DF0A90C54A65}" type="slidenum">
              <a:rPr lang="en-US" smtClean="0"/>
              <a:t>23</a:t>
            </a:fld>
            <a:endParaRPr lang="en-US" dirty="0"/>
          </a:p>
        </p:txBody>
      </p:sp>
      <p:sp>
        <p:nvSpPr>
          <p:cNvPr id="3" name="Rectangle 2">
            <a:extLst>
              <a:ext uri="{FF2B5EF4-FFF2-40B4-BE49-F238E27FC236}">
                <a16:creationId xmlns:a16="http://schemas.microsoft.com/office/drawing/2014/main" id="{FFCFE81C-31EA-4A57-B2CB-2A227AACC088}"/>
              </a:ext>
            </a:extLst>
          </p:cNvPr>
          <p:cNvSpPr/>
          <p:nvPr/>
        </p:nvSpPr>
        <p:spPr>
          <a:xfrm>
            <a:off x="0" y="0"/>
            <a:ext cx="11980190" cy="6659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FC879C9-1C8F-48AD-ACF4-833850EDF85C}"/>
              </a:ext>
            </a:extLst>
          </p:cNvPr>
          <p:cNvPicPr>
            <a:picLocks noChangeAspect="1"/>
          </p:cNvPicPr>
          <p:nvPr/>
        </p:nvPicPr>
        <p:blipFill>
          <a:blip r:embed="rId2"/>
          <a:stretch>
            <a:fillRect/>
          </a:stretch>
        </p:blipFill>
        <p:spPr>
          <a:xfrm>
            <a:off x="207371" y="352742"/>
            <a:ext cx="6429134" cy="4121102"/>
          </a:xfrm>
          <a:prstGeom prst="rect">
            <a:avLst/>
          </a:prstGeom>
        </p:spPr>
      </p:pic>
      <p:pic>
        <p:nvPicPr>
          <p:cNvPr id="7" name="Picture 6">
            <a:extLst>
              <a:ext uri="{FF2B5EF4-FFF2-40B4-BE49-F238E27FC236}">
                <a16:creationId xmlns:a16="http://schemas.microsoft.com/office/drawing/2014/main" id="{158A8800-1E70-4413-858B-1356B75CA607}"/>
              </a:ext>
            </a:extLst>
          </p:cNvPr>
          <p:cNvPicPr>
            <a:picLocks noChangeAspect="1"/>
          </p:cNvPicPr>
          <p:nvPr/>
        </p:nvPicPr>
        <p:blipFill>
          <a:blip r:embed="rId3"/>
          <a:stretch>
            <a:fillRect/>
          </a:stretch>
        </p:blipFill>
        <p:spPr>
          <a:xfrm>
            <a:off x="544707" y="4832463"/>
            <a:ext cx="4693720" cy="1706449"/>
          </a:xfrm>
          <a:prstGeom prst="rect">
            <a:avLst/>
          </a:prstGeom>
        </p:spPr>
      </p:pic>
      <p:pic>
        <p:nvPicPr>
          <p:cNvPr id="9" name="Picture 8">
            <a:extLst>
              <a:ext uri="{FF2B5EF4-FFF2-40B4-BE49-F238E27FC236}">
                <a16:creationId xmlns:a16="http://schemas.microsoft.com/office/drawing/2014/main" id="{D046D007-0CBA-4D8E-A21D-61BBC349EA56}"/>
              </a:ext>
            </a:extLst>
          </p:cNvPr>
          <p:cNvPicPr>
            <a:picLocks noChangeAspect="1"/>
          </p:cNvPicPr>
          <p:nvPr/>
        </p:nvPicPr>
        <p:blipFill>
          <a:blip r:embed="rId4"/>
          <a:stretch>
            <a:fillRect/>
          </a:stretch>
        </p:blipFill>
        <p:spPr>
          <a:xfrm>
            <a:off x="5990095" y="3147387"/>
            <a:ext cx="5414802" cy="3044186"/>
          </a:xfrm>
          <a:prstGeom prst="rect">
            <a:avLst/>
          </a:prstGeom>
        </p:spPr>
      </p:pic>
      <p:sp>
        <p:nvSpPr>
          <p:cNvPr id="10" name="Oval 9">
            <a:extLst>
              <a:ext uri="{FF2B5EF4-FFF2-40B4-BE49-F238E27FC236}">
                <a16:creationId xmlns:a16="http://schemas.microsoft.com/office/drawing/2014/main" id="{F8597E78-E974-4BEA-A5CE-42A14F0FC3B8}"/>
              </a:ext>
            </a:extLst>
          </p:cNvPr>
          <p:cNvSpPr/>
          <p:nvPr/>
        </p:nvSpPr>
        <p:spPr>
          <a:xfrm>
            <a:off x="318347" y="728421"/>
            <a:ext cx="452720" cy="58893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FAF4C96-B3A8-4BD9-BCBA-C9AAFDBC6AF4}"/>
              </a:ext>
            </a:extLst>
          </p:cNvPr>
          <p:cNvSpPr/>
          <p:nvPr/>
        </p:nvSpPr>
        <p:spPr>
          <a:xfrm>
            <a:off x="3421938" y="2105186"/>
            <a:ext cx="802763" cy="94023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B48CB7F-D0EB-4A06-B94E-0C798CA37DB8}"/>
              </a:ext>
            </a:extLst>
          </p:cNvPr>
          <p:cNvSpPr/>
          <p:nvPr/>
        </p:nvSpPr>
        <p:spPr>
          <a:xfrm>
            <a:off x="4449307" y="5078278"/>
            <a:ext cx="802763" cy="94023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48A908E-17C5-468F-A8BE-86908BB8F8E8}"/>
              </a:ext>
            </a:extLst>
          </p:cNvPr>
          <p:cNvSpPr/>
          <p:nvPr/>
        </p:nvSpPr>
        <p:spPr>
          <a:xfrm>
            <a:off x="6096000" y="3959817"/>
            <a:ext cx="5109275" cy="1402597"/>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973324D-14D7-495E-BB7E-FCB4C9FFCD61}"/>
              </a:ext>
            </a:extLst>
          </p:cNvPr>
          <p:cNvSpPr txBox="1"/>
          <p:nvPr/>
        </p:nvSpPr>
        <p:spPr>
          <a:xfrm>
            <a:off x="7121471" y="666427"/>
            <a:ext cx="4232329" cy="1200329"/>
          </a:xfrm>
          <a:prstGeom prst="rect">
            <a:avLst/>
          </a:prstGeom>
          <a:noFill/>
        </p:spPr>
        <p:txBody>
          <a:bodyPr wrap="square" rtlCol="0">
            <a:spAutoFit/>
          </a:bodyPr>
          <a:lstStyle/>
          <a:p>
            <a:pPr algn="ctr"/>
            <a:r>
              <a:rPr lang="en-US" sz="2400" b="1" dirty="0">
                <a:solidFill>
                  <a:schemeClr val="bg1"/>
                </a:solidFill>
              </a:rPr>
              <a:t>Delegate Approvals </a:t>
            </a:r>
          </a:p>
          <a:p>
            <a:pPr algn="ctr"/>
            <a:r>
              <a:rPr lang="en-US" sz="2400" b="1" dirty="0">
                <a:solidFill>
                  <a:schemeClr val="bg1"/>
                </a:solidFill>
              </a:rPr>
              <a:t>While on </a:t>
            </a:r>
          </a:p>
          <a:p>
            <a:pPr algn="ctr"/>
            <a:r>
              <a:rPr lang="en-US" sz="2400" b="1" dirty="0">
                <a:solidFill>
                  <a:schemeClr val="bg1"/>
                </a:solidFill>
              </a:rPr>
              <a:t>Vacation – Conference – Sick </a:t>
            </a:r>
          </a:p>
        </p:txBody>
      </p:sp>
    </p:spTree>
    <p:extLst>
      <p:ext uri="{BB962C8B-B14F-4D97-AF65-F5344CB8AC3E}">
        <p14:creationId xmlns:p14="http://schemas.microsoft.com/office/powerpoint/2010/main" val="281262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A09B71-16CA-43B1-9C51-E1E32BBECAE3}"/>
              </a:ext>
            </a:extLst>
          </p:cNvPr>
          <p:cNvSpPr>
            <a:spLocks noGrp="1"/>
          </p:cNvSpPr>
          <p:nvPr>
            <p:ph type="sldNum" sz="quarter" idx="12"/>
          </p:nvPr>
        </p:nvSpPr>
        <p:spPr/>
        <p:txBody>
          <a:bodyPr/>
          <a:lstStyle/>
          <a:p>
            <a:fld id="{DAD2728A-7148-4AC7-B942-DF0A90C54A65}" type="slidenum">
              <a:rPr lang="en-US" smtClean="0"/>
              <a:t>24</a:t>
            </a:fld>
            <a:endParaRPr lang="en-US" dirty="0"/>
          </a:p>
        </p:txBody>
      </p:sp>
      <p:sp>
        <p:nvSpPr>
          <p:cNvPr id="3" name="TextBox 2">
            <a:extLst>
              <a:ext uri="{FF2B5EF4-FFF2-40B4-BE49-F238E27FC236}">
                <a16:creationId xmlns:a16="http://schemas.microsoft.com/office/drawing/2014/main" id="{149DDDB8-C06C-4B4E-ABCF-F4010E9BAC9C}"/>
              </a:ext>
            </a:extLst>
          </p:cNvPr>
          <p:cNvSpPr txBox="1"/>
          <p:nvPr/>
        </p:nvSpPr>
        <p:spPr>
          <a:xfrm>
            <a:off x="1828800" y="1500554"/>
            <a:ext cx="8714154" cy="3139321"/>
          </a:xfrm>
          <a:prstGeom prst="rect">
            <a:avLst/>
          </a:prstGeom>
          <a:noFill/>
        </p:spPr>
        <p:txBody>
          <a:bodyPr wrap="square" rtlCol="0">
            <a:spAutoFit/>
          </a:bodyPr>
          <a:lstStyle/>
          <a:p>
            <a:pPr algn="ctr"/>
            <a:r>
              <a:rPr lang="en-US" sz="6600" dirty="0"/>
              <a:t>Procurement Process Requisition to PO </a:t>
            </a:r>
          </a:p>
          <a:p>
            <a:pPr algn="ctr"/>
            <a:r>
              <a:rPr lang="en-US" sz="6600" dirty="0"/>
              <a:t>By Procurement Officer </a:t>
            </a:r>
          </a:p>
        </p:txBody>
      </p:sp>
    </p:spTree>
    <p:extLst>
      <p:ext uri="{BB962C8B-B14F-4D97-AF65-F5344CB8AC3E}">
        <p14:creationId xmlns:p14="http://schemas.microsoft.com/office/powerpoint/2010/main" val="112936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2B774-4288-466A-B7A9-6A1385BC0241}"/>
              </a:ext>
            </a:extLst>
          </p:cNvPr>
          <p:cNvSpPr>
            <a:spLocks noGrp="1"/>
          </p:cNvSpPr>
          <p:nvPr>
            <p:ph type="sldNum" sz="quarter" idx="12"/>
          </p:nvPr>
        </p:nvSpPr>
        <p:spPr/>
        <p:txBody>
          <a:bodyPr/>
          <a:lstStyle/>
          <a:p>
            <a:fld id="{DAD2728A-7148-4AC7-B942-DF0A90C54A65}" type="slidenum">
              <a:rPr lang="en-US" smtClean="0"/>
              <a:t>25</a:t>
            </a:fld>
            <a:endParaRPr lang="en-US" dirty="0"/>
          </a:p>
        </p:txBody>
      </p:sp>
      <p:sp>
        <p:nvSpPr>
          <p:cNvPr id="3" name="Rectangle: Rounded Corners 2">
            <a:extLst>
              <a:ext uri="{FF2B5EF4-FFF2-40B4-BE49-F238E27FC236}">
                <a16:creationId xmlns:a16="http://schemas.microsoft.com/office/drawing/2014/main" id="{30C9AB36-D939-4886-B939-584D78288555}"/>
              </a:ext>
            </a:extLst>
          </p:cNvPr>
          <p:cNvSpPr/>
          <p:nvPr/>
        </p:nvSpPr>
        <p:spPr>
          <a:xfrm>
            <a:off x="803329" y="513489"/>
            <a:ext cx="10585342" cy="584286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1C236E4-197F-45F0-A0AD-B8C226D43B92}"/>
              </a:ext>
            </a:extLst>
          </p:cNvPr>
          <p:cNvSpPr/>
          <p:nvPr/>
        </p:nvSpPr>
        <p:spPr>
          <a:xfrm>
            <a:off x="3034008" y="1502746"/>
            <a:ext cx="6123984" cy="4001095"/>
          </a:xfrm>
          <a:prstGeom prst="rect">
            <a:avLst/>
          </a:prstGeom>
          <a:noFill/>
        </p:spPr>
        <p:txBody>
          <a:bodyPr wrap="none" lIns="91440" tIns="45720" rIns="91440" bIns="45720">
            <a:spAutoFit/>
          </a:bodyPr>
          <a:lstStyle/>
          <a:p>
            <a:pPr algn="ctr"/>
            <a:r>
              <a:rPr lang="en-US" sz="13800" b="1" cap="none" spc="0" dirty="0">
                <a:ln w="22225">
                  <a:solidFill>
                    <a:schemeClr val="accent2"/>
                  </a:solidFill>
                  <a:prstDash val="solid"/>
                </a:ln>
                <a:effectLst/>
              </a:rPr>
              <a:t>Invoices</a:t>
            </a:r>
          </a:p>
          <a:p>
            <a:pPr algn="ctr"/>
            <a:r>
              <a:rPr lang="en-US" sz="4800" b="1" dirty="0">
                <a:ln w="22225">
                  <a:solidFill>
                    <a:schemeClr val="accent2"/>
                  </a:solidFill>
                  <a:prstDash val="solid"/>
                </a:ln>
              </a:rPr>
              <a:t>Quotes</a:t>
            </a:r>
          </a:p>
          <a:p>
            <a:pPr algn="ctr"/>
            <a:r>
              <a:rPr lang="en-US" sz="4800" b="1" cap="none" spc="0" dirty="0">
                <a:ln w="22225">
                  <a:solidFill>
                    <a:schemeClr val="accent2"/>
                  </a:solidFill>
                  <a:prstDash val="solid"/>
                </a:ln>
                <a:effectLst/>
              </a:rPr>
              <a:t>Packing Slips </a:t>
            </a:r>
          </a:p>
          <a:p>
            <a:pPr algn="ctr"/>
            <a:endParaRPr lang="en-US" sz="20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1039054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1C8D36-0199-499A-955D-D3EA11C7548B}"/>
              </a:ext>
            </a:extLst>
          </p:cNvPr>
          <p:cNvSpPr>
            <a:spLocks noGrp="1"/>
          </p:cNvSpPr>
          <p:nvPr>
            <p:ph type="title"/>
          </p:nvPr>
        </p:nvSpPr>
        <p:spPr>
          <a:xfrm>
            <a:off x="764949" y="3335879"/>
            <a:ext cx="6302278" cy="2587971"/>
          </a:xfrm>
        </p:spPr>
        <p:txBody>
          <a:bodyPr>
            <a:normAutofit/>
          </a:bodyPr>
          <a:lstStyle/>
          <a:p>
            <a:pPr algn="ctr"/>
            <a:r>
              <a:rPr lang="en-US" b="1" dirty="0">
                <a:solidFill>
                  <a:schemeClr val="bg1"/>
                </a:solidFill>
              </a:rPr>
              <a:t>All invoices </a:t>
            </a:r>
            <a:br>
              <a:rPr lang="en-US" b="1" dirty="0">
                <a:solidFill>
                  <a:schemeClr val="bg1"/>
                </a:solidFill>
              </a:rPr>
            </a:br>
            <a:r>
              <a:rPr lang="en-US" b="1" dirty="0">
                <a:solidFill>
                  <a:schemeClr val="bg1"/>
                </a:solidFill>
              </a:rPr>
              <a:t>MUST  be sent to </a:t>
            </a:r>
            <a:br>
              <a:rPr lang="en-US" b="1" dirty="0">
                <a:solidFill>
                  <a:schemeClr val="bg1"/>
                </a:solidFill>
              </a:rPr>
            </a:br>
            <a:r>
              <a:rPr lang="en-US" b="1" dirty="0">
                <a:solidFill>
                  <a:schemeClr val="bg1"/>
                </a:solidFill>
              </a:rPr>
              <a:t>accounts payable  </a:t>
            </a:r>
            <a:br>
              <a:rPr lang="en-US" b="1" dirty="0">
                <a:solidFill>
                  <a:schemeClr val="bg1"/>
                </a:solidFill>
              </a:rPr>
            </a:br>
            <a:r>
              <a:rPr lang="en-US" b="1" dirty="0">
                <a:solidFill>
                  <a:schemeClr val="bg1"/>
                </a:solidFill>
              </a:rPr>
              <a:t>for uploading into Oracle</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Content Placeholder 5" descr="Graphical user interface, website&#10;&#10;Description automatically generated">
            <a:extLst>
              <a:ext uri="{FF2B5EF4-FFF2-40B4-BE49-F238E27FC236}">
                <a16:creationId xmlns:a16="http://schemas.microsoft.com/office/drawing/2014/main" id="{6AE2DE49-3633-474D-8BC8-0640BCD328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77140" y="127322"/>
            <a:ext cx="2353483" cy="2020566"/>
          </a:xfrm>
        </p:spPr>
      </p:pic>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7" descr="Graphical user interface, text, application&#10;&#10;Description automatically generated">
            <a:extLst>
              <a:ext uri="{FF2B5EF4-FFF2-40B4-BE49-F238E27FC236}">
                <a16:creationId xmlns:a16="http://schemas.microsoft.com/office/drawing/2014/main" id="{39847F38-8313-4AF9-A0E5-744D878F62F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456211" y="3335879"/>
            <a:ext cx="3473450" cy="2266440"/>
          </a:xfrm>
        </p:spPr>
      </p:pic>
      <p:sp>
        <p:nvSpPr>
          <p:cNvPr id="3" name="Slide Number Placeholder 2">
            <a:extLst>
              <a:ext uri="{FF2B5EF4-FFF2-40B4-BE49-F238E27FC236}">
                <a16:creationId xmlns:a16="http://schemas.microsoft.com/office/drawing/2014/main" id="{20442832-7476-497B-B468-4DF7BACD3052}"/>
              </a:ext>
            </a:extLst>
          </p:cNvPr>
          <p:cNvSpPr>
            <a:spLocks noGrp="1"/>
          </p:cNvSpPr>
          <p:nvPr>
            <p:ph type="sldNum" sz="quarter" idx="12"/>
          </p:nvPr>
        </p:nvSpPr>
        <p:spPr/>
        <p:txBody>
          <a:bodyPr/>
          <a:lstStyle/>
          <a:p>
            <a:fld id="{DAD2728A-7148-4AC7-B942-DF0A90C54A65}" type="slidenum">
              <a:rPr lang="en-US" smtClean="0"/>
              <a:t>26</a:t>
            </a:fld>
            <a:endParaRPr lang="en-US" dirty="0"/>
          </a:p>
        </p:txBody>
      </p:sp>
      <p:sp>
        <p:nvSpPr>
          <p:cNvPr id="5" name="Rectangle 4">
            <a:extLst>
              <a:ext uri="{FF2B5EF4-FFF2-40B4-BE49-F238E27FC236}">
                <a16:creationId xmlns:a16="http://schemas.microsoft.com/office/drawing/2014/main" id="{59F30206-B996-4FC0-A168-04BEB965C433}"/>
              </a:ext>
            </a:extLst>
          </p:cNvPr>
          <p:cNvSpPr/>
          <p:nvPr/>
        </p:nvSpPr>
        <p:spPr>
          <a:xfrm>
            <a:off x="176859" y="6054509"/>
            <a:ext cx="7478458"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accountspayable@</a:t>
            </a:r>
            <a:r>
              <a:rPr lang="en-US" sz="3600" b="1" dirty="0">
                <a:ln w="22225">
                  <a:solidFill>
                    <a:schemeClr val="accent2"/>
                  </a:solidFill>
                  <a:prstDash val="solid"/>
                </a:ln>
                <a:solidFill>
                  <a:schemeClr val="accent2">
                    <a:lumMod val="40000"/>
                    <a:lumOff val="60000"/>
                  </a:schemeClr>
                </a:solidFill>
              </a:rPr>
              <a:t>navarrocollege</a:t>
            </a:r>
            <a:r>
              <a:rPr lang="en-US" sz="3600" b="1" cap="none" spc="0" dirty="0">
                <a:ln w="22225">
                  <a:solidFill>
                    <a:schemeClr val="accent2"/>
                  </a:solidFill>
                  <a:prstDash val="solid"/>
                </a:ln>
                <a:solidFill>
                  <a:schemeClr val="accent2">
                    <a:lumMod val="40000"/>
                    <a:lumOff val="60000"/>
                  </a:schemeClr>
                </a:solidFill>
                <a:effectLst/>
              </a:rPr>
              <a:t>.edu</a:t>
            </a:r>
          </a:p>
        </p:txBody>
      </p:sp>
    </p:spTree>
    <p:extLst>
      <p:ext uri="{BB962C8B-B14F-4D97-AF65-F5344CB8AC3E}">
        <p14:creationId xmlns:p14="http://schemas.microsoft.com/office/powerpoint/2010/main" val="4091034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453E2E-1D64-4995-947B-4AA650C9355D}"/>
              </a:ext>
            </a:extLst>
          </p:cNvPr>
          <p:cNvSpPr>
            <a:spLocks noGrp="1"/>
          </p:cNvSpPr>
          <p:nvPr>
            <p:ph type="sldNum" sz="quarter" idx="12"/>
          </p:nvPr>
        </p:nvSpPr>
        <p:spPr/>
        <p:txBody>
          <a:bodyPr/>
          <a:lstStyle/>
          <a:p>
            <a:fld id="{DAD2728A-7148-4AC7-B942-DF0A90C54A65}" type="slidenum">
              <a:rPr lang="en-US" smtClean="0"/>
              <a:t>27</a:t>
            </a:fld>
            <a:endParaRPr lang="en-US" dirty="0"/>
          </a:p>
        </p:txBody>
      </p:sp>
      <p:sp>
        <p:nvSpPr>
          <p:cNvPr id="3" name="Rectangle: Rounded Corners 2">
            <a:extLst>
              <a:ext uri="{FF2B5EF4-FFF2-40B4-BE49-F238E27FC236}">
                <a16:creationId xmlns:a16="http://schemas.microsoft.com/office/drawing/2014/main" id="{4A9B2B37-1AC7-412B-889D-DF4016AB6E1D}"/>
              </a:ext>
            </a:extLst>
          </p:cNvPr>
          <p:cNvSpPr/>
          <p:nvPr/>
        </p:nvSpPr>
        <p:spPr>
          <a:xfrm>
            <a:off x="232475" y="192707"/>
            <a:ext cx="11755463" cy="623909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96E189D-0304-4799-B888-EFC07131EE89}"/>
              </a:ext>
            </a:extLst>
          </p:cNvPr>
          <p:cNvSpPr/>
          <p:nvPr/>
        </p:nvSpPr>
        <p:spPr>
          <a:xfrm>
            <a:off x="1384515" y="480446"/>
            <a:ext cx="9422970" cy="580411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49E30E4-9342-4504-BA50-4B2F2F40A44F}"/>
              </a:ext>
            </a:extLst>
          </p:cNvPr>
          <p:cNvSpPr txBox="1"/>
          <p:nvPr/>
        </p:nvSpPr>
        <p:spPr>
          <a:xfrm>
            <a:off x="2938220" y="1166842"/>
            <a:ext cx="6315559" cy="4524315"/>
          </a:xfrm>
          <a:prstGeom prst="rect">
            <a:avLst/>
          </a:prstGeom>
          <a:noFill/>
        </p:spPr>
        <p:txBody>
          <a:bodyPr wrap="square" rtlCol="0">
            <a:spAutoFit/>
          </a:bodyPr>
          <a:lstStyle/>
          <a:p>
            <a:pPr algn="ctr"/>
            <a:r>
              <a:rPr lang="en-US" b="1" dirty="0"/>
              <a:t>Backup paperwork </a:t>
            </a:r>
            <a:r>
              <a:rPr lang="en-US" dirty="0"/>
              <a:t>– will be connected to the requestion by YOU  </a:t>
            </a:r>
          </a:p>
          <a:p>
            <a:pPr marL="285750" indent="-285750" algn="ctr">
              <a:buFont typeface="Arial" panose="020B0604020202020204" pitchFamily="34" charset="0"/>
              <a:buChar char="•"/>
            </a:pPr>
            <a:r>
              <a:rPr lang="en-US" dirty="0"/>
              <a:t>Quotes, etc.. </a:t>
            </a:r>
          </a:p>
          <a:p>
            <a:pPr marL="285750" indent="-285750" algn="ctr">
              <a:buFont typeface="Arial" panose="020B0604020202020204" pitchFamily="34" charset="0"/>
              <a:buChar char="•"/>
            </a:pPr>
            <a:endParaRPr lang="en-US" dirty="0"/>
          </a:p>
          <a:p>
            <a:pPr algn="ctr"/>
            <a:r>
              <a:rPr lang="en-US" b="1" dirty="0"/>
              <a:t>Packing Slips </a:t>
            </a:r>
            <a:r>
              <a:rPr lang="en-US" dirty="0"/>
              <a:t>– will be uploaded by YOU when you Receive the items and tell Accounts Payable its ready to be paid </a:t>
            </a:r>
          </a:p>
          <a:p>
            <a:pPr algn="ctr"/>
            <a:endParaRPr lang="en-US" dirty="0"/>
          </a:p>
          <a:p>
            <a:pPr algn="ctr"/>
            <a:r>
              <a:rPr lang="en-US" b="1" dirty="0"/>
              <a:t>Invoices</a:t>
            </a:r>
            <a:r>
              <a:rPr lang="en-US" dirty="0"/>
              <a:t> – Please email your invoices to Accounts Payable</a:t>
            </a:r>
          </a:p>
          <a:p>
            <a:pPr algn="ctr"/>
            <a:r>
              <a:rPr lang="en-US" dirty="0"/>
              <a:t>If you upload multiple invoices, please indicate in the subject line </a:t>
            </a:r>
          </a:p>
          <a:p>
            <a:pPr marL="285750" indent="-285750" algn="ctr">
              <a:buFont typeface="Arial" panose="020B0604020202020204" pitchFamily="34" charset="0"/>
              <a:buChar char="•"/>
            </a:pPr>
            <a:r>
              <a:rPr lang="en-US" dirty="0"/>
              <a:t>Example  – Invoice or Multiple Invoices </a:t>
            </a:r>
          </a:p>
          <a:p>
            <a:pPr marL="285750" indent="-285750" algn="ctr">
              <a:buFont typeface="Arial" panose="020B0604020202020204" pitchFamily="34" charset="0"/>
              <a:buChar char="•"/>
            </a:pPr>
            <a:endParaRPr lang="en-US" dirty="0"/>
          </a:p>
          <a:p>
            <a:pPr algn="ctr"/>
            <a:r>
              <a:rPr lang="en-US" dirty="0"/>
              <a:t>DO NOT EMAIL PACKING SLIPS AND BACKUP PAPERWORK TO ACCOUNTS PAYABLE</a:t>
            </a:r>
          </a:p>
          <a:p>
            <a:pPr marL="285750" indent="-285750" algn="ctr">
              <a:buFont typeface="Arial" panose="020B0604020202020204" pitchFamily="34" charset="0"/>
              <a:buChar char="•"/>
            </a:pPr>
            <a:endParaRPr lang="en-US" dirty="0"/>
          </a:p>
          <a:p>
            <a:pPr algn="ctr"/>
            <a:r>
              <a:rPr lang="en-US" b="1" dirty="0"/>
              <a:t>Oracle will match your invoice to the po and pay automatically</a:t>
            </a:r>
          </a:p>
          <a:p>
            <a:pPr algn="ctr"/>
            <a:r>
              <a:rPr lang="en-US" dirty="0"/>
              <a:t>If you don’t send the invoice to Accounts Payable the payment can’t be made. </a:t>
            </a:r>
            <a:r>
              <a:rPr lang="en-US" b="1" dirty="0"/>
              <a:t> </a:t>
            </a:r>
          </a:p>
        </p:txBody>
      </p:sp>
    </p:spTree>
    <p:extLst>
      <p:ext uri="{BB962C8B-B14F-4D97-AF65-F5344CB8AC3E}">
        <p14:creationId xmlns:p14="http://schemas.microsoft.com/office/powerpoint/2010/main" val="3483766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AF8EA-C67B-45EB-997B-1B301DE71F8D}"/>
              </a:ext>
            </a:extLst>
          </p:cNvPr>
          <p:cNvSpPr>
            <a:spLocks noGrp="1"/>
          </p:cNvSpPr>
          <p:nvPr>
            <p:ph type="title"/>
          </p:nvPr>
        </p:nvSpPr>
        <p:spPr>
          <a:xfrm>
            <a:off x="487973" y="1848448"/>
            <a:ext cx="11139854" cy="1054125"/>
          </a:xfrm>
        </p:spPr>
        <p:txBody>
          <a:bodyPr vert="horz" lIns="91440" tIns="45720" rIns="91440" bIns="45720" rtlCol="0" anchor="b">
            <a:normAutofit/>
          </a:bodyPr>
          <a:lstStyle/>
          <a:p>
            <a:pPr algn="ctr"/>
            <a:r>
              <a:rPr lang="en-US" sz="5400" dirty="0">
                <a:solidFill>
                  <a:srgbClr val="FFFFFF"/>
                </a:solidFill>
              </a:rPr>
              <a:t> </a:t>
            </a:r>
          </a:p>
        </p:txBody>
      </p:sp>
      <p:sp>
        <p:nvSpPr>
          <p:cNvPr id="9" name="Title 19">
            <a:extLst>
              <a:ext uri="{FF2B5EF4-FFF2-40B4-BE49-F238E27FC236}">
                <a16:creationId xmlns:a16="http://schemas.microsoft.com/office/drawing/2014/main" id="{2D7E17F8-63F6-410E-A16F-F8EF5743DDA0}"/>
              </a:ext>
            </a:extLst>
          </p:cNvPr>
          <p:cNvSpPr txBox="1">
            <a:spLocks/>
          </p:cNvSpPr>
          <p:nvPr/>
        </p:nvSpPr>
        <p:spPr>
          <a:xfrm>
            <a:off x="695175" y="2492267"/>
            <a:ext cx="10515600" cy="1325563"/>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a:t>Receiving Your Shipments </a:t>
            </a:r>
          </a:p>
        </p:txBody>
      </p:sp>
      <p:cxnSp>
        <p:nvCxnSpPr>
          <p:cNvPr id="4" name="Straight Connector 3">
            <a:extLst>
              <a:ext uri="{FF2B5EF4-FFF2-40B4-BE49-F238E27FC236}">
                <a16:creationId xmlns:a16="http://schemas.microsoft.com/office/drawing/2014/main" id="{97000C9E-7F53-4847-AC81-DBDC56854C6E}"/>
              </a:ext>
            </a:extLst>
          </p:cNvPr>
          <p:cNvCxnSpPr/>
          <p:nvPr/>
        </p:nvCxnSpPr>
        <p:spPr>
          <a:xfrm>
            <a:off x="1986442" y="3434496"/>
            <a:ext cx="74371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D88BB3B-1A79-4C9B-A6E6-3455FFD59493}"/>
              </a:ext>
            </a:extLst>
          </p:cNvPr>
          <p:cNvSpPr>
            <a:spLocks noGrp="1"/>
          </p:cNvSpPr>
          <p:nvPr>
            <p:ph type="sldNum" sz="quarter" idx="12"/>
          </p:nvPr>
        </p:nvSpPr>
        <p:spPr/>
        <p:txBody>
          <a:bodyPr/>
          <a:lstStyle/>
          <a:p>
            <a:fld id="{DAD2728A-7148-4AC7-B942-DF0A90C54A65}" type="slidenum">
              <a:rPr lang="en-US" smtClean="0"/>
              <a:t>28</a:t>
            </a:fld>
            <a:endParaRPr lang="en-US" dirty="0"/>
          </a:p>
        </p:txBody>
      </p:sp>
    </p:spTree>
    <p:extLst>
      <p:ext uri="{BB962C8B-B14F-4D97-AF65-F5344CB8AC3E}">
        <p14:creationId xmlns:p14="http://schemas.microsoft.com/office/powerpoint/2010/main" val="3260610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CE980D-25F5-422D-A623-B43458732964}"/>
              </a:ext>
            </a:extLst>
          </p:cNvPr>
          <p:cNvSpPr>
            <a:spLocks noGrp="1"/>
          </p:cNvSpPr>
          <p:nvPr>
            <p:ph type="sldNum" sz="quarter" idx="12"/>
          </p:nvPr>
        </p:nvSpPr>
        <p:spPr/>
        <p:txBody>
          <a:bodyPr/>
          <a:lstStyle/>
          <a:p>
            <a:fld id="{DAD2728A-7148-4AC7-B942-DF0A90C54A65}" type="slidenum">
              <a:rPr lang="en-US" smtClean="0"/>
              <a:t>29</a:t>
            </a:fld>
            <a:endParaRPr lang="en-US" dirty="0"/>
          </a:p>
        </p:txBody>
      </p:sp>
      <p:pic>
        <p:nvPicPr>
          <p:cNvPr id="10" name="Picture 9">
            <a:extLst>
              <a:ext uri="{FF2B5EF4-FFF2-40B4-BE49-F238E27FC236}">
                <a16:creationId xmlns:a16="http://schemas.microsoft.com/office/drawing/2014/main" id="{698F66F1-12DF-4172-A566-E0DBF1F82CA5}"/>
              </a:ext>
            </a:extLst>
          </p:cNvPr>
          <p:cNvPicPr>
            <a:picLocks noChangeAspect="1"/>
          </p:cNvPicPr>
          <p:nvPr/>
        </p:nvPicPr>
        <p:blipFill>
          <a:blip r:embed="rId2"/>
          <a:stretch>
            <a:fillRect/>
          </a:stretch>
        </p:blipFill>
        <p:spPr>
          <a:xfrm>
            <a:off x="1697171" y="380485"/>
            <a:ext cx="8797657" cy="5782463"/>
          </a:xfrm>
          <a:prstGeom prst="rect">
            <a:avLst/>
          </a:prstGeom>
        </p:spPr>
      </p:pic>
      <p:sp>
        <p:nvSpPr>
          <p:cNvPr id="8" name="Oval 7">
            <a:extLst>
              <a:ext uri="{FF2B5EF4-FFF2-40B4-BE49-F238E27FC236}">
                <a16:creationId xmlns:a16="http://schemas.microsoft.com/office/drawing/2014/main" id="{62F18AC6-1A27-4D94-AE64-B4D8967976FE}"/>
              </a:ext>
            </a:extLst>
          </p:cNvPr>
          <p:cNvSpPr/>
          <p:nvPr/>
        </p:nvSpPr>
        <p:spPr>
          <a:xfrm>
            <a:off x="6746067" y="1471755"/>
            <a:ext cx="1041831" cy="80828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96D661D-E560-4521-95C8-94E17FE790BA}"/>
              </a:ext>
            </a:extLst>
          </p:cNvPr>
          <p:cNvSpPr/>
          <p:nvPr/>
        </p:nvSpPr>
        <p:spPr>
          <a:xfrm>
            <a:off x="6317282" y="2391106"/>
            <a:ext cx="1041831" cy="88061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61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080700-49D9-4C87-A121-510FDB724F8F}"/>
              </a:ext>
            </a:extLst>
          </p:cNvPr>
          <p:cNvSpPr>
            <a:spLocks noGrp="1"/>
          </p:cNvSpPr>
          <p:nvPr>
            <p:ph type="subTitle" idx="1"/>
          </p:nvPr>
        </p:nvSpPr>
        <p:spPr>
          <a:xfrm>
            <a:off x="1524000" y="2607644"/>
            <a:ext cx="9144000" cy="3110249"/>
          </a:xfrm>
        </p:spPr>
        <p:txBody>
          <a:bodyPr>
            <a:normAutofit/>
          </a:bodyPr>
          <a:lstStyle/>
          <a:p>
            <a:r>
              <a:rPr lang="en-US" sz="4000" b="1" dirty="0"/>
              <a:t>Requisitions</a:t>
            </a:r>
          </a:p>
          <a:p>
            <a:r>
              <a:rPr lang="en-US" sz="4000" b="1" dirty="0"/>
              <a:t>Approvals  </a:t>
            </a:r>
          </a:p>
          <a:p>
            <a:r>
              <a:rPr lang="en-US" sz="4000" b="1" dirty="0"/>
              <a:t>Receiving </a:t>
            </a:r>
          </a:p>
          <a:p>
            <a:endParaRPr lang="en-US" sz="4400" b="1" dirty="0"/>
          </a:p>
        </p:txBody>
      </p:sp>
      <p:sp>
        <p:nvSpPr>
          <p:cNvPr id="4" name="Rectangle 3">
            <a:extLst>
              <a:ext uri="{FF2B5EF4-FFF2-40B4-BE49-F238E27FC236}">
                <a16:creationId xmlns:a16="http://schemas.microsoft.com/office/drawing/2014/main" id="{B25668AD-E356-4AB8-A30C-B0B5E4FB541D}"/>
              </a:ext>
            </a:extLst>
          </p:cNvPr>
          <p:cNvSpPr/>
          <p:nvPr/>
        </p:nvSpPr>
        <p:spPr>
          <a:xfrm>
            <a:off x="1330960" y="530860"/>
            <a:ext cx="9712960" cy="154432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CC503C38-9A96-4342-A81C-FFD10237B24B}"/>
              </a:ext>
            </a:extLst>
          </p:cNvPr>
          <p:cNvSpPr txBox="1">
            <a:spLocks/>
          </p:cNvSpPr>
          <p:nvPr/>
        </p:nvSpPr>
        <p:spPr>
          <a:xfrm>
            <a:off x="1330960" y="447040"/>
            <a:ext cx="9144000" cy="12747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 Procurement</a:t>
            </a:r>
          </a:p>
        </p:txBody>
      </p:sp>
      <p:cxnSp>
        <p:nvCxnSpPr>
          <p:cNvPr id="9" name="Straight Connector 8">
            <a:extLst>
              <a:ext uri="{FF2B5EF4-FFF2-40B4-BE49-F238E27FC236}">
                <a16:creationId xmlns:a16="http://schemas.microsoft.com/office/drawing/2014/main" id="{9D352D32-9D1C-4116-B0F8-127B2FCA70D0}"/>
              </a:ext>
            </a:extLst>
          </p:cNvPr>
          <p:cNvCxnSpPr/>
          <p:nvPr/>
        </p:nvCxnSpPr>
        <p:spPr>
          <a:xfrm>
            <a:off x="2194560" y="1721803"/>
            <a:ext cx="777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A993CDF-57CF-4B15-B886-5D2310A5AC38}"/>
              </a:ext>
            </a:extLst>
          </p:cNvPr>
          <p:cNvSpPr>
            <a:spLocks noGrp="1"/>
          </p:cNvSpPr>
          <p:nvPr>
            <p:ph type="sldNum" sz="quarter" idx="12"/>
          </p:nvPr>
        </p:nvSpPr>
        <p:spPr/>
        <p:txBody>
          <a:bodyPr/>
          <a:lstStyle/>
          <a:p>
            <a:fld id="{DAD2728A-7148-4AC7-B942-DF0A90C54A65}" type="slidenum">
              <a:rPr lang="en-US" smtClean="0"/>
              <a:t>3</a:t>
            </a:fld>
            <a:endParaRPr lang="en-US" dirty="0"/>
          </a:p>
        </p:txBody>
      </p:sp>
    </p:spTree>
    <p:extLst>
      <p:ext uri="{BB962C8B-B14F-4D97-AF65-F5344CB8AC3E}">
        <p14:creationId xmlns:p14="http://schemas.microsoft.com/office/powerpoint/2010/main" val="3712343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EE6669-6C25-412A-B2C9-EBC519841B41}"/>
              </a:ext>
            </a:extLst>
          </p:cNvPr>
          <p:cNvSpPr>
            <a:spLocks noGrp="1"/>
          </p:cNvSpPr>
          <p:nvPr>
            <p:ph type="sldNum" sz="quarter" idx="12"/>
          </p:nvPr>
        </p:nvSpPr>
        <p:spPr/>
        <p:txBody>
          <a:bodyPr/>
          <a:lstStyle/>
          <a:p>
            <a:fld id="{DAD2728A-7148-4AC7-B942-DF0A90C54A65}" type="slidenum">
              <a:rPr lang="en-US" smtClean="0"/>
              <a:t>30</a:t>
            </a:fld>
            <a:endParaRPr lang="en-US" dirty="0"/>
          </a:p>
        </p:txBody>
      </p:sp>
      <p:pic>
        <p:nvPicPr>
          <p:cNvPr id="4" name="Picture 3">
            <a:extLst>
              <a:ext uri="{FF2B5EF4-FFF2-40B4-BE49-F238E27FC236}">
                <a16:creationId xmlns:a16="http://schemas.microsoft.com/office/drawing/2014/main" id="{F706A28B-7775-4BCC-BB4C-71F040E0507F}"/>
              </a:ext>
            </a:extLst>
          </p:cNvPr>
          <p:cNvPicPr>
            <a:picLocks noChangeAspect="1"/>
          </p:cNvPicPr>
          <p:nvPr/>
        </p:nvPicPr>
        <p:blipFill>
          <a:blip r:embed="rId2"/>
          <a:stretch>
            <a:fillRect/>
          </a:stretch>
        </p:blipFill>
        <p:spPr>
          <a:xfrm>
            <a:off x="418454" y="1608460"/>
            <a:ext cx="11228601" cy="3641080"/>
          </a:xfrm>
          <a:prstGeom prst="rect">
            <a:avLst/>
          </a:prstGeom>
        </p:spPr>
      </p:pic>
      <p:sp>
        <p:nvSpPr>
          <p:cNvPr id="5" name="TextBox 4">
            <a:extLst>
              <a:ext uri="{FF2B5EF4-FFF2-40B4-BE49-F238E27FC236}">
                <a16:creationId xmlns:a16="http://schemas.microsoft.com/office/drawing/2014/main" id="{89E32711-8E31-47FA-90C7-D25E9BD4CF39}"/>
              </a:ext>
            </a:extLst>
          </p:cNvPr>
          <p:cNvSpPr txBox="1"/>
          <p:nvPr/>
        </p:nvSpPr>
        <p:spPr>
          <a:xfrm>
            <a:off x="991891" y="971795"/>
            <a:ext cx="3246895" cy="369332"/>
          </a:xfrm>
          <a:prstGeom prst="rect">
            <a:avLst/>
          </a:prstGeom>
          <a:noFill/>
        </p:spPr>
        <p:txBody>
          <a:bodyPr wrap="square" rtlCol="0">
            <a:spAutoFit/>
          </a:bodyPr>
          <a:lstStyle/>
          <a:p>
            <a:r>
              <a:rPr lang="en-US" b="1" dirty="0">
                <a:solidFill>
                  <a:schemeClr val="bg1"/>
                </a:solidFill>
              </a:rPr>
              <a:t>#1 Requester name </a:t>
            </a:r>
          </a:p>
        </p:txBody>
      </p:sp>
      <p:sp>
        <p:nvSpPr>
          <p:cNvPr id="6" name="TextBox 5">
            <a:extLst>
              <a:ext uri="{FF2B5EF4-FFF2-40B4-BE49-F238E27FC236}">
                <a16:creationId xmlns:a16="http://schemas.microsoft.com/office/drawing/2014/main" id="{1B94DEBF-8269-4784-9DB0-54F2CAEB2124}"/>
              </a:ext>
            </a:extLst>
          </p:cNvPr>
          <p:cNvSpPr txBox="1"/>
          <p:nvPr/>
        </p:nvSpPr>
        <p:spPr>
          <a:xfrm>
            <a:off x="7671661" y="678774"/>
            <a:ext cx="2518474" cy="646331"/>
          </a:xfrm>
          <a:prstGeom prst="rect">
            <a:avLst/>
          </a:prstGeom>
          <a:noFill/>
        </p:spPr>
        <p:txBody>
          <a:bodyPr wrap="square" rtlCol="0">
            <a:spAutoFit/>
          </a:bodyPr>
          <a:lstStyle/>
          <a:p>
            <a:pPr algn="ctr"/>
            <a:r>
              <a:rPr lang="en-US" b="1" dirty="0">
                <a:solidFill>
                  <a:schemeClr val="bg1"/>
                </a:solidFill>
              </a:rPr>
              <a:t>#3 drop box </a:t>
            </a:r>
          </a:p>
          <a:p>
            <a:pPr algn="ctr"/>
            <a:r>
              <a:rPr lang="en-US" b="1" dirty="0">
                <a:solidFill>
                  <a:schemeClr val="bg1"/>
                </a:solidFill>
              </a:rPr>
              <a:t>Select Navarro College </a:t>
            </a:r>
          </a:p>
        </p:txBody>
      </p:sp>
      <p:sp>
        <p:nvSpPr>
          <p:cNvPr id="7" name="TextBox 6">
            <a:extLst>
              <a:ext uri="{FF2B5EF4-FFF2-40B4-BE49-F238E27FC236}">
                <a16:creationId xmlns:a16="http://schemas.microsoft.com/office/drawing/2014/main" id="{121F932E-9852-4D35-9C00-2A3DCDEF93E1}"/>
              </a:ext>
            </a:extLst>
          </p:cNvPr>
          <p:cNvSpPr txBox="1"/>
          <p:nvPr/>
        </p:nvSpPr>
        <p:spPr>
          <a:xfrm>
            <a:off x="503695" y="5532895"/>
            <a:ext cx="2479729" cy="646331"/>
          </a:xfrm>
          <a:prstGeom prst="rect">
            <a:avLst/>
          </a:prstGeom>
          <a:noFill/>
        </p:spPr>
        <p:txBody>
          <a:bodyPr wrap="square" rtlCol="0">
            <a:spAutoFit/>
          </a:bodyPr>
          <a:lstStyle/>
          <a:p>
            <a:pPr algn="ctr"/>
            <a:r>
              <a:rPr lang="en-US" b="1" dirty="0">
                <a:solidFill>
                  <a:schemeClr val="bg1"/>
                </a:solidFill>
              </a:rPr>
              <a:t>#2 Drop Box</a:t>
            </a:r>
          </a:p>
          <a:p>
            <a:pPr algn="ctr"/>
            <a:r>
              <a:rPr lang="en-US" b="1" dirty="0">
                <a:solidFill>
                  <a:schemeClr val="bg1"/>
                </a:solidFill>
              </a:rPr>
              <a:t>Select Any Time </a:t>
            </a:r>
          </a:p>
        </p:txBody>
      </p:sp>
      <p:cxnSp>
        <p:nvCxnSpPr>
          <p:cNvPr id="13" name="Straight Arrow Connector 12">
            <a:extLst>
              <a:ext uri="{FF2B5EF4-FFF2-40B4-BE49-F238E27FC236}">
                <a16:creationId xmlns:a16="http://schemas.microsoft.com/office/drawing/2014/main" id="{41E0323F-721C-4996-967D-52D69B8EBFE1}"/>
              </a:ext>
            </a:extLst>
          </p:cNvPr>
          <p:cNvCxnSpPr>
            <a:cxnSpLocks/>
          </p:cNvCxnSpPr>
          <p:nvPr/>
        </p:nvCxnSpPr>
        <p:spPr>
          <a:xfrm flipH="1">
            <a:off x="2243378" y="1253366"/>
            <a:ext cx="449452" cy="147485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7D8C4C-0EBB-4ACD-B0CB-1627C50A5AA9}"/>
              </a:ext>
            </a:extLst>
          </p:cNvPr>
          <p:cNvCxnSpPr>
            <a:cxnSpLocks/>
          </p:cNvCxnSpPr>
          <p:nvPr/>
        </p:nvCxnSpPr>
        <p:spPr>
          <a:xfrm flipV="1">
            <a:off x="1945037" y="3672467"/>
            <a:ext cx="298341" cy="182207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FEE7049-D881-4030-9B04-FE943CB268BA}"/>
              </a:ext>
            </a:extLst>
          </p:cNvPr>
          <p:cNvCxnSpPr>
            <a:cxnSpLocks/>
          </p:cNvCxnSpPr>
          <p:nvPr/>
        </p:nvCxnSpPr>
        <p:spPr>
          <a:xfrm flipH="1">
            <a:off x="8240578" y="1341127"/>
            <a:ext cx="740043" cy="138709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B2B6538-E980-464F-8180-7371DE1F9394}"/>
              </a:ext>
            </a:extLst>
          </p:cNvPr>
          <p:cNvSpPr txBox="1"/>
          <p:nvPr/>
        </p:nvSpPr>
        <p:spPr>
          <a:xfrm>
            <a:off x="9508210" y="5554829"/>
            <a:ext cx="3029918" cy="369332"/>
          </a:xfrm>
          <a:prstGeom prst="rect">
            <a:avLst/>
          </a:prstGeom>
          <a:noFill/>
        </p:spPr>
        <p:txBody>
          <a:bodyPr wrap="square" rtlCol="0">
            <a:spAutoFit/>
          </a:bodyPr>
          <a:lstStyle/>
          <a:p>
            <a:r>
              <a:rPr lang="en-US" b="1" dirty="0">
                <a:solidFill>
                  <a:schemeClr val="bg1"/>
                </a:solidFill>
              </a:rPr>
              <a:t>#4 Search </a:t>
            </a:r>
          </a:p>
        </p:txBody>
      </p:sp>
      <p:cxnSp>
        <p:nvCxnSpPr>
          <p:cNvPr id="20" name="Straight Arrow Connector 19">
            <a:extLst>
              <a:ext uri="{FF2B5EF4-FFF2-40B4-BE49-F238E27FC236}">
                <a16:creationId xmlns:a16="http://schemas.microsoft.com/office/drawing/2014/main" id="{8E995F45-3F30-4EB3-8B20-18704FCD67F5}"/>
              </a:ext>
            </a:extLst>
          </p:cNvPr>
          <p:cNvCxnSpPr>
            <a:cxnSpLocks/>
          </p:cNvCxnSpPr>
          <p:nvPr/>
        </p:nvCxnSpPr>
        <p:spPr>
          <a:xfrm flipV="1">
            <a:off x="10246963" y="3859657"/>
            <a:ext cx="263468" cy="151050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49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C23BAA-A985-4058-943D-8E8BF46BCE8D}"/>
              </a:ext>
            </a:extLst>
          </p:cNvPr>
          <p:cNvSpPr>
            <a:spLocks noGrp="1"/>
          </p:cNvSpPr>
          <p:nvPr>
            <p:ph type="sldNum" sz="quarter" idx="12"/>
          </p:nvPr>
        </p:nvSpPr>
        <p:spPr/>
        <p:txBody>
          <a:bodyPr/>
          <a:lstStyle/>
          <a:p>
            <a:fld id="{DAD2728A-7148-4AC7-B942-DF0A90C54A65}" type="slidenum">
              <a:rPr lang="en-US" smtClean="0"/>
              <a:t>31</a:t>
            </a:fld>
            <a:endParaRPr lang="en-US" dirty="0"/>
          </a:p>
        </p:txBody>
      </p:sp>
      <p:pic>
        <p:nvPicPr>
          <p:cNvPr id="4" name="Picture 3">
            <a:extLst>
              <a:ext uri="{FF2B5EF4-FFF2-40B4-BE49-F238E27FC236}">
                <a16:creationId xmlns:a16="http://schemas.microsoft.com/office/drawing/2014/main" id="{809E68FE-5064-48E3-89ED-16276A8A5F65}"/>
              </a:ext>
            </a:extLst>
          </p:cNvPr>
          <p:cNvPicPr>
            <a:picLocks noChangeAspect="1"/>
          </p:cNvPicPr>
          <p:nvPr/>
        </p:nvPicPr>
        <p:blipFill>
          <a:blip r:embed="rId2"/>
          <a:stretch>
            <a:fillRect/>
          </a:stretch>
        </p:blipFill>
        <p:spPr>
          <a:xfrm>
            <a:off x="583849" y="295677"/>
            <a:ext cx="10675669" cy="2944713"/>
          </a:xfrm>
          <a:prstGeom prst="rect">
            <a:avLst/>
          </a:prstGeom>
        </p:spPr>
      </p:pic>
      <p:pic>
        <p:nvPicPr>
          <p:cNvPr id="6" name="Picture 5">
            <a:extLst>
              <a:ext uri="{FF2B5EF4-FFF2-40B4-BE49-F238E27FC236}">
                <a16:creationId xmlns:a16="http://schemas.microsoft.com/office/drawing/2014/main" id="{E7449D26-9967-4373-B803-940E8FF21228}"/>
              </a:ext>
            </a:extLst>
          </p:cNvPr>
          <p:cNvPicPr>
            <a:picLocks noChangeAspect="1"/>
          </p:cNvPicPr>
          <p:nvPr/>
        </p:nvPicPr>
        <p:blipFill>
          <a:blip r:embed="rId3"/>
          <a:stretch>
            <a:fillRect/>
          </a:stretch>
        </p:blipFill>
        <p:spPr>
          <a:xfrm>
            <a:off x="794287" y="3856382"/>
            <a:ext cx="9686441" cy="1470760"/>
          </a:xfrm>
          <a:prstGeom prst="rect">
            <a:avLst/>
          </a:prstGeom>
        </p:spPr>
      </p:pic>
      <p:sp>
        <p:nvSpPr>
          <p:cNvPr id="7" name="TextBox 6">
            <a:extLst>
              <a:ext uri="{FF2B5EF4-FFF2-40B4-BE49-F238E27FC236}">
                <a16:creationId xmlns:a16="http://schemas.microsoft.com/office/drawing/2014/main" id="{58C1506E-AD3F-4441-8220-BB0E075A10CC}"/>
              </a:ext>
            </a:extLst>
          </p:cNvPr>
          <p:cNvSpPr txBox="1"/>
          <p:nvPr/>
        </p:nvSpPr>
        <p:spPr>
          <a:xfrm>
            <a:off x="844657" y="3248469"/>
            <a:ext cx="3804835" cy="646331"/>
          </a:xfrm>
          <a:prstGeom prst="rect">
            <a:avLst/>
          </a:prstGeom>
          <a:noFill/>
        </p:spPr>
        <p:txBody>
          <a:bodyPr wrap="square" rtlCol="0">
            <a:spAutoFit/>
          </a:bodyPr>
          <a:lstStyle/>
          <a:p>
            <a:pPr algn="ctr"/>
            <a:r>
              <a:rPr lang="en-US" dirty="0"/>
              <a:t>#5 click line you want to receive in (line turns blue)  </a:t>
            </a:r>
          </a:p>
        </p:txBody>
      </p:sp>
      <p:sp>
        <p:nvSpPr>
          <p:cNvPr id="8" name="TextBox 7">
            <a:extLst>
              <a:ext uri="{FF2B5EF4-FFF2-40B4-BE49-F238E27FC236}">
                <a16:creationId xmlns:a16="http://schemas.microsoft.com/office/drawing/2014/main" id="{B4ED1C54-7957-4EA1-9203-EADBCDFFE36F}"/>
              </a:ext>
            </a:extLst>
          </p:cNvPr>
          <p:cNvSpPr txBox="1"/>
          <p:nvPr/>
        </p:nvSpPr>
        <p:spPr>
          <a:xfrm>
            <a:off x="5414075" y="3332136"/>
            <a:ext cx="3450956" cy="369332"/>
          </a:xfrm>
          <a:prstGeom prst="rect">
            <a:avLst/>
          </a:prstGeom>
          <a:noFill/>
        </p:spPr>
        <p:txBody>
          <a:bodyPr wrap="square" rtlCol="0">
            <a:spAutoFit/>
          </a:bodyPr>
          <a:lstStyle/>
          <a:p>
            <a:r>
              <a:rPr lang="en-US" dirty="0"/>
              <a:t>#6 click Receive </a:t>
            </a:r>
          </a:p>
        </p:txBody>
      </p:sp>
      <p:cxnSp>
        <p:nvCxnSpPr>
          <p:cNvPr id="10" name="Straight Arrow Connector 9">
            <a:extLst>
              <a:ext uri="{FF2B5EF4-FFF2-40B4-BE49-F238E27FC236}">
                <a16:creationId xmlns:a16="http://schemas.microsoft.com/office/drawing/2014/main" id="{31474D5C-FB6F-4D11-B3EE-ACBBC311BAC8}"/>
              </a:ext>
            </a:extLst>
          </p:cNvPr>
          <p:cNvCxnSpPr/>
          <p:nvPr/>
        </p:nvCxnSpPr>
        <p:spPr>
          <a:xfrm flipH="1" flipV="1">
            <a:off x="2913681" y="2138766"/>
            <a:ext cx="209227" cy="119337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042C1BA-47C8-46BE-9B3E-45A7E6A56A0F}"/>
              </a:ext>
            </a:extLst>
          </p:cNvPr>
          <p:cNvCxnSpPr>
            <a:cxnSpLocks/>
          </p:cNvCxnSpPr>
          <p:nvPr/>
        </p:nvCxnSpPr>
        <p:spPr>
          <a:xfrm flipH="1" flipV="1">
            <a:off x="4202544" y="1277294"/>
            <a:ext cx="1250196" cy="215170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8EF6815-9AD9-43DC-89E9-4204BDE2D1F1}"/>
              </a:ext>
            </a:extLst>
          </p:cNvPr>
          <p:cNvSpPr txBox="1"/>
          <p:nvPr/>
        </p:nvSpPr>
        <p:spPr>
          <a:xfrm>
            <a:off x="232475" y="5440140"/>
            <a:ext cx="3386380" cy="1200329"/>
          </a:xfrm>
          <a:prstGeom prst="rect">
            <a:avLst/>
          </a:prstGeom>
          <a:noFill/>
        </p:spPr>
        <p:txBody>
          <a:bodyPr wrap="square" rtlCol="0">
            <a:spAutoFit/>
          </a:bodyPr>
          <a:lstStyle/>
          <a:p>
            <a:r>
              <a:rPr lang="en-US" dirty="0"/>
              <a:t>#7 Fill in Qty received </a:t>
            </a:r>
          </a:p>
          <a:p>
            <a:r>
              <a:rPr lang="en-US" dirty="0"/>
              <a:t>(you can receive partial, and it will only pay for what is on the invoice you have received) </a:t>
            </a:r>
          </a:p>
        </p:txBody>
      </p:sp>
      <p:sp>
        <p:nvSpPr>
          <p:cNvPr id="14" name="TextBox 13">
            <a:extLst>
              <a:ext uri="{FF2B5EF4-FFF2-40B4-BE49-F238E27FC236}">
                <a16:creationId xmlns:a16="http://schemas.microsoft.com/office/drawing/2014/main" id="{D0D27DB4-DFFE-460D-AC7C-F1BCD26DC7B3}"/>
              </a:ext>
            </a:extLst>
          </p:cNvPr>
          <p:cNvSpPr txBox="1"/>
          <p:nvPr/>
        </p:nvSpPr>
        <p:spPr>
          <a:xfrm>
            <a:off x="7946434" y="5440140"/>
            <a:ext cx="4071532" cy="923330"/>
          </a:xfrm>
          <a:prstGeom prst="rect">
            <a:avLst/>
          </a:prstGeom>
          <a:noFill/>
        </p:spPr>
        <p:txBody>
          <a:bodyPr wrap="square" rtlCol="0">
            <a:spAutoFit/>
          </a:bodyPr>
          <a:lstStyle/>
          <a:p>
            <a:r>
              <a:rPr lang="en-US" dirty="0"/>
              <a:t>#</a:t>
            </a:r>
            <a:r>
              <a:rPr lang="en-US" b="1" dirty="0"/>
              <a:t>9  Mandatory Attachment </a:t>
            </a:r>
          </a:p>
          <a:p>
            <a:r>
              <a:rPr lang="en-US" dirty="0"/>
              <a:t> Packing Slip - picture of box &amp; label or picture of product are all acceptable </a:t>
            </a:r>
          </a:p>
        </p:txBody>
      </p:sp>
      <p:sp>
        <p:nvSpPr>
          <p:cNvPr id="16" name="TextBox 15">
            <a:extLst>
              <a:ext uri="{FF2B5EF4-FFF2-40B4-BE49-F238E27FC236}">
                <a16:creationId xmlns:a16="http://schemas.microsoft.com/office/drawing/2014/main" id="{D26542B4-ADB3-4523-AB3F-6B7C5DEDEE84}"/>
              </a:ext>
            </a:extLst>
          </p:cNvPr>
          <p:cNvSpPr txBox="1"/>
          <p:nvPr/>
        </p:nvSpPr>
        <p:spPr>
          <a:xfrm>
            <a:off x="3904608" y="5440140"/>
            <a:ext cx="3386380" cy="1200329"/>
          </a:xfrm>
          <a:prstGeom prst="rect">
            <a:avLst/>
          </a:prstGeom>
          <a:noFill/>
        </p:spPr>
        <p:txBody>
          <a:bodyPr wrap="square" rtlCol="0">
            <a:spAutoFit/>
          </a:bodyPr>
          <a:lstStyle/>
          <a:p>
            <a:pPr algn="ctr"/>
            <a:r>
              <a:rPr lang="en-US" dirty="0"/>
              <a:t>#8 -  type in packing slip box </a:t>
            </a:r>
          </a:p>
          <a:p>
            <a:pPr algn="ctr"/>
            <a:r>
              <a:rPr lang="en-US" b="1" dirty="0"/>
              <a:t>Attached </a:t>
            </a:r>
          </a:p>
          <a:p>
            <a:pPr algn="ctr"/>
            <a:r>
              <a:rPr lang="en-US" dirty="0"/>
              <a:t>If not attached (will be monitored) </a:t>
            </a:r>
          </a:p>
          <a:p>
            <a:pPr algn="ctr"/>
            <a:r>
              <a:rPr lang="en-US" b="1" dirty="0"/>
              <a:t>N/A </a:t>
            </a:r>
          </a:p>
        </p:txBody>
      </p:sp>
      <p:cxnSp>
        <p:nvCxnSpPr>
          <p:cNvPr id="18" name="Straight Connector 17">
            <a:extLst>
              <a:ext uri="{FF2B5EF4-FFF2-40B4-BE49-F238E27FC236}">
                <a16:creationId xmlns:a16="http://schemas.microsoft.com/office/drawing/2014/main" id="{4CD7CCA8-4599-4741-A165-030963A35879}"/>
              </a:ext>
            </a:extLst>
          </p:cNvPr>
          <p:cNvCxnSpPr/>
          <p:nvPr/>
        </p:nvCxnSpPr>
        <p:spPr>
          <a:xfrm>
            <a:off x="3735092" y="5517397"/>
            <a:ext cx="0" cy="10306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47EF54C-89BC-431C-A1BE-A55719E1D8E1}"/>
              </a:ext>
            </a:extLst>
          </p:cNvPr>
          <p:cNvCxnSpPr/>
          <p:nvPr/>
        </p:nvCxnSpPr>
        <p:spPr>
          <a:xfrm>
            <a:off x="3810000" y="5517397"/>
            <a:ext cx="0" cy="10306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96BC2E-2B41-41A8-AB4F-6B305214D3F2}"/>
              </a:ext>
            </a:extLst>
          </p:cNvPr>
          <p:cNvCxnSpPr/>
          <p:nvPr/>
        </p:nvCxnSpPr>
        <p:spPr>
          <a:xfrm>
            <a:off x="7573507" y="5517397"/>
            <a:ext cx="0" cy="10306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83A426-FB6B-4B10-8A4B-0F4167210774}"/>
              </a:ext>
            </a:extLst>
          </p:cNvPr>
          <p:cNvCxnSpPr/>
          <p:nvPr/>
        </p:nvCxnSpPr>
        <p:spPr>
          <a:xfrm>
            <a:off x="7663914" y="5517397"/>
            <a:ext cx="0" cy="10306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CA9648C-1562-494E-8D8C-AE993FC76859}"/>
              </a:ext>
            </a:extLst>
          </p:cNvPr>
          <p:cNvCxnSpPr>
            <a:cxnSpLocks/>
          </p:cNvCxnSpPr>
          <p:nvPr/>
        </p:nvCxnSpPr>
        <p:spPr>
          <a:xfrm flipV="1">
            <a:off x="1193369" y="5040938"/>
            <a:ext cx="937648" cy="39920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74CB133-4D52-4EC3-A28A-C1B03AC01DF1}"/>
              </a:ext>
            </a:extLst>
          </p:cNvPr>
          <p:cNvCxnSpPr>
            <a:cxnSpLocks/>
          </p:cNvCxnSpPr>
          <p:nvPr/>
        </p:nvCxnSpPr>
        <p:spPr>
          <a:xfrm flipH="1" flipV="1">
            <a:off x="4734732" y="5040938"/>
            <a:ext cx="278970" cy="39920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D3ACC2C-FFD8-40B8-8C0F-5A22B2DF3B8D}"/>
              </a:ext>
            </a:extLst>
          </p:cNvPr>
          <p:cNvCxnSpPr>
            <a:cxnSpLocks/>
          </p:cNvCxnSpPr>
          <p:nvPr/>
        </p:nvCxnSpPr>
        <p:spPr>
          <a:xfrm flipH="1" flipV="1">
            <a:off x="7254016" y="5040939"/>
            <a:ext cx="1093440" cy="39920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F77656E-8113-40EA-AC60-06770B516A3D}"/>
              </a:ext>
            </a:extLst>
          </p:cNvPr>
          <p:cNvCxnSpPr>
            <a:cxnSpLocks/>
          </p:cNvCxnSpPr>
          <p:nvPr/>
        </p:nvCxnSpPr>
        <p:spPr>
          <a:xfrm>
            <a:off x="4827642" y="3358506"/>
            <a:ext cx="0" cy="3239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AAEDDC-2BC4-4B13-A12D-866150131998}"/>
              </a:ext>
            </a:extLst>
          </p:cNvPr>
          <p:cNvCxnSpPr>
            <a:cxnSpLocks/>
          </p:cNvCxnSpPr>
          <p:nvPr/>
        </p:nvCxnSpPr>
        <p:spPr>
          <a:xfrm>
            <a:off x="4874217" y="3351180"/>
            <a:ext cx="0" cy="331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850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308F50-D24B-4F14-B480-E56750CCD1D6}"/>
              </a:ext>
            </a:extLst>
          </p:cNvPr>
          <p:cNvSpPr>
            <a:spLocks noGrp="1"/>
          </p:cNvSpPr>
          <p:nvPr>
            <p:ph type="sldNum" sz="quarter" idx="12"/>
          </p:nvPr>
        </p:nvSpPr>
        <p:spPr/>
        <p:txBody>
          <a:bodyPr/>
          <a:lstStyle/>
          <a:p>
            <a:fld id="{DAD2728A-7148-4AC7-B942-DF0A90C54A65}" type="slidenum">
              <a:rPr lang="en-US" smtClean="0"/>
              <a:t>32</a:t>
            </a:fld>
            <a:endParaRPr lang="en-US" dirty="0"/>
          </a:p>
        </p:txBody>
      </p:sp>
      <p:pic>
        <p:nvPicPr>
          <p:cNvPr id="4" name="Picture 3">
            <a:extLst>
              <a:ext uri="{FF2B5EF4-FFF2-40B4-BE49-F238E27FC236}">
                <a16:creationId xmlns:a16="http://schemas.microsoft.com/office/drawing/2014/main" id="{963A4FD0-6494-4420-9341-F136B9ED251C}"/>
              </a:ext>
            </a:extLst>
          </p:cNvPr>
          <p:cNvPicPr>
            <a:picLocks noChangeAspect="1"/>
          </p:cNvPicPr>
          <p:nvPr/>
        </p:nvPicPr>
        <p:blipFill>
          <a:blip r:embed="rId2"/>
          <a:stretch>
            <a:fillRect/>
          </a:stretch>
        </p:blipFill>
        <p:spPr>
          <a:xfrm>
            <a:off x="149818" y="137778"/>
            <a:ext cx="7586421" cy="3471146"/>
          </a:xfrm>
          <a:prstGeom prst="rect">
            <a:avLst/>
          </a:prstGeom>
        </p:spPr>
      </p:pic>
      <p:sp>
        <p:nvSpPr>
          <p:cNvPr id="5" name="TextBox 4">
            <a:extLst>
              <a:ext uri="{FF2B5EF4-FFF2-40B4-BE49-F238E27FC236}">
                <a16:creationId xmlns:a16="http://schemas.microsoft.com/office/drawing/2014/main" id="{708662EF-B745-452B-8E75-F2828FB7F9A9}"/>
              </a:ext>
            </a:extLst>
          </p:cNvPr>
          <p:cNvSpPr txBox="1"/>
          <p:nvPr/>
        </p:nvSpPr>
        <p:spPr>
          <a:xfrm>
            <a:off x="8185691" y="206644"/>
            <a:ext cx="3662764" cy="2862322"/>
          </a:xfrm>
          <a:prstGeom prst="rect">
            <a:avLst/>
          </a:prstGeom>
          <a:noFill/>
        </p:spPr>
        <p:txBody>
          <a:bodyPr wrap="square" rtlCol="0">
            <a:spAutoFit/>
          </a:bodyPr>
          <a:lstStyle/>
          <a:p>
            <a:r>
              <a:rPr lang="en-US" dirty="0"/>
              <a:t>#10 Pop up box opens for attachment</a:t>
            </a:r>
          </a:p>
          <a:p>
            <a:r>
              <a:rPr lang="en-US" dirty="0"/>
              <a:t>This is a drag and drop area  </a:t>
            </a:r>
          </a:p>
          <a:p>
            <a:endParaRPr lang="en-US" dirty="0"/>
          </a:p>
          <a:p>
            <a:r>
              <a:rPr lang="en-US" dirty="0"/>
              <a:t>**Multiple lines – you don’t have to upload the same thing for each line  - you will have to type ATTACHED in each Packing Slip box or you will receive an error. </a:t>
            </a:r>
          </a:p>
          <a:p>
            <a:endParaRPr lang="en-US" dirty="0"/>
          </a:p>
        </p:txBody>
      </p:sp>
      <p:sp>
        <p:nvSpPr>
          <p:cNvPr id="6" name="TextBox 5">
            <a:extLst>
              <a:ext uri="{FF2B5EF4-FFF2-40B4-BE49-F238E27FC236}">
                <a16:creationId xmlns:a16="http://schemas.microsoft.com/office/drawing/2014/main" id="{DA067ADD-18B3-486E-BA72-71FB1BA5F721}"/>
              </a:ext>
            </a:extLst>
          </p:cNvPr>
          <p:cNvSpPr txBox="1"/>
          <p:nvPr/>
        </p:nvSpPr>
        <p:spPr>
          <a:xfrm>
            <a:off x="8317425" y="2934518"/>
            <a:ext cx="2564970" cy="369332"/>
          </a:xfrm>
          <a:prstGeom prst="rect">
            <a:avLst/>
          </a:prstGeom>
          <a:noFill/>
        </p:spPr>
        <p:txBody>
          <a:bodyPr wrap="square" rtlCol="0">
            <a:spAutoFit/>
          </a:bodyPr>
          <a:lstStyle/>
          <a:p>
            <a:r>
              <a:rPr lang="en-US" dirty="0"/>
              <a:t>#11 click ok </a:t>
            </a:r>
          </a:p>
        </p:txBody>
      </p:sp>
      <p:cxnSp>
        <p:nvCxnSpPr>
          <p:cNvPr id="8" name="Straight Arrow Connector 7">
            <a:extLst>
              <a:ext uri="{FF2B5EF4-FFF2-40B4-BE49-F238E27FC236}">
                <a16:creationId xmlns:a16="http://schemas.microsoft.com/office/drawing/2014/main" id="{9EF68F92-5381-4031-92A7-2D1834B0B42C}"/>
              </a:ext>
            </a:extLst>
          </p:cNvPr>
          <p:cNvCxnSpPr>
            <a:cxnSpLocks/>
          </p:cNvCxnSpPr>
          <p:nvPr/>
        </p:nvCxnSpPr>
        <p:spPr>
          <a:xfrm flipH="1">
            <a:off x="4269783" y="457200"/>
            <a:ext cx="3915908" cy="192179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5B5A7C8-E130-4800-B182-4E9DE8C3C29D}"/>
              </a:ext>
            </a:extLst>
          </p:cNvPr>
          <p:cNvCxnSpPr>
            <a:cxnSpLocks/>
          </p:cNvCxnSpPr>
          <p:nvPr/>
        </p:nvCxnSpPr>
        <p:spPr>
          <a:xfrm flipH="1" flipV="1">
            <a:off x="6607445" y="3018747"/>
            <a:ext cx="1647987" cy="10043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36A3BCD4-746B-4620-8D4C-685D4B93F0B6}"/>
              </a:ext>
            </a:extLst>
          </p:cNvPr>
          <p:cNvPicPr>
            <a:picLocks noChangeAspect="1"/>
          </p:cNvPicPr>
          <p:nvPr/>
        </p:nvPicPr>
        <p:blipFill>
          <a:blip r:embed="rId3"/>
          <a:stretch>
            <a:fillRect/>
          </a:stretch>
        </p:blipFill>
        <p:spPr>
          <a:xfrm>
            <a:off x="1565326" y="3680588"/>
            <a:ext cx="10556929" cy="1829256"/>
          </a:xfrm>
          <a:prstGeom prst="rect">
            <a:avLst/>
          </a:prstGeom>
        </p:spPr>
      </p:pic>
      <p:sp>
        <p:nvSpPr>
          <p:cNvPr id="19" name="TextBox 18">
            <a:extLst>
              <a:ext uri="{FF2B5EF4-FFF2-40B4-BE49-F238E27FC236}">
                <a16:creationId xmlns:a16="http://schemas.microsoft.com/office/drawing/2014/main" id="{B4ACAC24-C066-4518-B600-D039B556A7FD}"/>
              </a:ext>
            </a:extLst>
          </p:cNvPr>
          <p:cNvSpPr txBox="1"/>
          <p:nvPr/>
        </p:nvSpPr>
        <p:spPr>
          <a:xfrm>
            <a:off x="10715788" y="5509844"/>
            <a:ext cx="4517756" cy="369332"/>
          </a:xfrm>
          <a:prstGeom prst="rect">
            <a:avLst/>
          </a:prstGeom>
          <a:noFill/>
        </p:spPr>
        <p:txBody>
          <a:bodyPr wrap="square" rtlCol="0">
            <a:spAutoFit/>
          </a:bodyPr>
          <a:lstStyle/>
          <a:p>
            <a:r>
              <a:rPr lang="en-US" dirty="0"/>
              <a:t>#12 Submit </a:t>
            </a:r>
          </a:p>
        </p:txBody>
      </p:sp>
      <p:cxnSp>
        <p:nvCxnSpPr>
          <p:cNvPr id="20" name="Straight Arrow Connector 19">
            <a:extLst>
              <a:ext uri="{FF2B5EF4-FFF2-40B4-BE49-F238E27FC236}">
                <a16:creationId xmlns:a16="http://schemas.microsoft.com/office/drawing/2014/main" id="{62845301-E52E-4325-B0EF-D650C80C998D}"/>
              </a:ext>
            </a:extLst>
          </p:cNvPr>
          <p:cNvCxnSpPr>
            <a:cxnSpLocks/>
          </p:cNvCxnSpPr>
          <p:nvPr/>
        </p:nvCxnSpPr>
        <p:spPr>
          <a:xfrm flipV="1">
            <a:off x="11282766" y="4376593"/>
            <a:ext cx="123988" cy="108631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1181880-9785-4EFB-8A75-8B630133BF1F}"/>
              </a:ext>
            </a:extLst>
          </p:cNvPr>
          <p:cNvSpPr txBox="1"/>
          <p:nvPr/>
        </p:nvSpPr>
        <p:spPr>
          <a:xfrm>
            <a:off x="7091767" y="5521845"/>
            <a:ext cx="3231397" cy="369332"/>
          </a:xfrm>
          <a:prstGeom prst="rect">
            <a:avLst/>
          </a:prstGeom>
          <a:noFill/>
        </p:spPr>
        <p:txBody>
          <a:bodyPr wrap="square" rtlCol="0">
            <a:spAutoFit/>
          </a:bodyPr>
          <a:lstStyle/>
          <a:p>
            <a:r>
              <a:rPr lang="en-US" dirty="0"/>
              <a:t> </a:t>
            </a:r>
            <a:r>
              <a:rPr lang="en-US" sz="1600" dirty="0"/>
              <a:t>PO # </a:t>
            </a:r>
            <a:endParaRPr lang="en-US" dirty="0"/>
          </a:p>
        </p:txBody>
      </p:sp>
      <p:cxnSp>
        <p:nvCxnSpPr>
          <p:cNvPr id="23" name="Straight Arrow Connector 22">
            <a:extLst>
              <a:ext uri="{FF2B5EF4-FFF2-40B4-BE49-F238E27FC236}">
                <a16:creationId xmlns:a16="http://schemas.microsoft.com/office/drawing/2014/main" id="{C49AB862-478C-47BD-AFAE-69C8042C252A}"/>
              </a:ext>
            </a:extLst>
          </p:cNvPr>
          <p:cNvCxnSpPr>
            <a:cxnSpLocks/>
          </p:cNvCxnSpPr>
          <p:nvPr/>
        </p:nvCxnSpPr>
        <p:spPr>
          <a:xfrm flipH="1" flipV="1">
            <a:off x="7073034" y="5110813"/>
            <a:ext cx="244749" cy="47069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B108EFD-DB3C-4598-B30E-912FC984241D}"/>
              </a:ext>
            </a:extLst>
          </p:cNvPr>
          <p:cNvSpPr txBox="1"/>
          <p:nvPr/>
        </p:nvSpPr>
        <p:spPr>
          <a:xfrm>
            <a:off x="8314842" y="5535230"/>
            <a:ext cx="1615699" cy="523220"/>
          </a:xfrm>
          <a:prstGeom prst="rect">
            <a:avLst/>
          </a:prstGeom>
          <a:noFill/>
        </p:spPr>
        <p:txBody>
          <a:bodyPr wrap="square" rtlCol="0">
            <a:spAutoFit/>
          </a:bodyPr>
          <a:lstStyle/>
          <a:p>
            <a:r>
              <a:rPr lang="en-US" sz="1400" dirty="0"/>
              <a:t>Packing slip attachment </a:t>
            </a:r>
          </a:p>
        </p:txBody>
      </p:sp>
      <p:cxnSp>
        <p:nvCxnSpPr>
          <p:cNvPr id="28" name="Straight Arrow Connector 27">
            <a:extLst>
              <a:ext uri="{FF2B5EF4-FFF2-40B4-BE49-F238E27FC236}">
                <a16:creationId xmlns:a16="http://schemas.microsoft.com/office/drawing/2014/main" id="{4A6E68C4-AC87-42F2-9A6A-603E4C8B6795}"/>
              </a:ext>
            </a:extLst>
          </p:cNvPr>
          <p:cNvCxnSpPr>
            <a:cxnSpLocks/>
          </p:cNvCxnSpPr>
          <p:nvPr/>
        </p:nvCxnSpPr>
        <p:spPr>
          <a:xfrm flipH="1" flipV="1">
            <a:off x="8406541" y="5144266"/>
            <a:ext cx="300924" cy="36557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140F9503-ACB6-4EF7-88B5-85B61C7FD5F8}"/>
              </a:ext>
            </a:extLst>
          </p:cNvPr>
          <p:cNvPicPr>
            <a:picLocks noChangeAspect="1"/>
          </p:cNvPicPr>
          <p:nvPr/>
        </p:nvPicPr>
        <p:blipFill>
          <a:blip r:embed="rId4"/>
          <a:stretch>
            <a:fillRect/>
          </a:stretch>
        </p:blipFill>
        <p:spPr>
          <a:xfrm>
            <a:off x="149818" y="5767026"/>
            <a:ext cx="3020862" cy="843114"/>
          </a:xfrm>
          <a:prstGeom prst="rect">
            <a:avLst/>
          </a:prstGeom>
        </p:spPr>
      </p:pic>
      <p:sp>
        <p:nvSpPr>
          <p:cNvPr id="32" name="TextBox 31">
            <a:extLst>
              <a:ext uri="{FF2B5EF4-FFF2-40B4-BE49-F238E27FC236}">
                <a16:creationId xmlns:a16="http://schemas.microsoft.com/office/drawing/2014/main" id="{32D22986-A6B5-41BA-B58D-2C3D5EAD1DE7}"/>
              </a:ext>
            </a:extLst>
          </p:cNvPr>
          <p:cNvSpPr txBox="1"/>
          <p:nvPr/>
        </p:nvSpPr>
        <p:spPr>
          <a:xfrm>
            <a:off x="3384444" y="5714734"/>
            <a:ext cx="3314699" cy="923330"/>
          </a:xfrm>
          <a:prstGeom prst="rect">
            <a:avLst/>
          </a:prstGeom>
          <a:noFill/>
        </p:spPr>
        <p:txBody>
          <a:bodyPr wrap="square" rtlCol="0">
            <a:spAutoFit/>
          </a:bodyPr>
          <a:lstStyle/>
          <a:p>
            <a:r>
              <a:rPr lang="en-US" dirty="0"/>
              <a:t>#13 pop up box </a:t>
            </a:r>
          </a:p>
          <a:p>
            <a:r>
              <a:rPr lang="en-US" dirty="0"/>
              <a:t>Your invoice has been sent to Accounts payable for payment </a:t>
            </a:r>
          </a:p>
        </p:txBody>
      </p:sp>
      <p:cxnSp>
        <p:nvCxnSpPr>
          <p:cNvPr id="36" name="Straight Arrow Connector 35">
            <a:extLst>
              <a:ext uri="{FF2B5EF4-FFF2-40B4-BE49-F238E27FC236}">
                <a16:creationId xmlns:a16="http://schemas.microsoft.com/office/drawing/2014/main" id="{3D17ED2B-F342-4D92-9E45-36A6D1D33868}"/>
              </a:ext>
            </a:extLst>
          </p:cNvPr>
          <p:cNvCxnSpPr>
            <a:cxnSpLocks/>
          </p:cNvCxnSpPr>
          <p:nvPr/>
        </p:nvCxnSpPr>
        <p:spPr>
          <a:xfrm flipH="1">
            <a:off x="2619214" y="5879176"/>
            <a:ext cx="765230" cy="29722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313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con&#10;&#10;Description automatically generated">
            <a:extLst>
              <a:ext uri="{FF2B5EF4-FFF2-40B4-BE49-F238E27FC236}">
                <a16:creationId xmlns:a16="http://schemas.microsoft.com/office/drawing/2014/main" id="{5AB68C0E-18E1-4167-BE64-FAF5BC47A92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72478" y="2476762"/>
            <a:ext cx="3469572" cy="2473676"/>
          </a:xfrm>
        </p:spPr>
      </p:pic>
      <p:sp>
        <p:nvSpPr>
          <p:cNvPr id="4" name="Content Placeholder 3">
            <a:extLst>
              <a:ext uri="{FF2B5EF4-FFF2-40B4-BE49-F238E27FC236}">
                <a16:creationId xmlns:a16="http://schemas.microsoft.com/office/drawing/2014/main" id="{66C7A329-52B5-404E-B705-842C7B2C2411}"/>
              </a:ext>
            </a:extLst>
          </p:cNvPr>
          <p:cNvSpPr>
            <a:spLocks noGrp="1"/>
          </p:cNvSpPr>
          <p:nvPr>
            <p:ph sz="half" idx="2"/>
          </p:nvPr>
        </p:nvSpPr>
        <p:spPr>
          <a:xfrm flipH="1">
            <a:off x="12366593" y="5921405"/>
            <a:ext cx="736846" cy="221943"/>
          </a:xfrm>
        </p:spPr>
        <p:txBody>
          <a:bodyPr>
            <a:normAutofit fontScale="40000" lnSpcReduction="20000"/>
          </a:bodyPr>
          <a:lstStyle/>
          <a:p>
            <a:pPr marL="0" indent="0">
              <a:buNone/>
            </a:pPr>
            <a:endParaRPr lang="en-US" dirty="0"/>
          </a:p>
        </p:txBody>
      </p:sp>
      <p:sp>
        <p:nvSpPr>
          <p:cNvPr id="5" name="Title 19">
            <a:extLst>
              <a:ext uri="{FF2B5EF4-FFF2-40B4-BE49-F238E27FC236}">
                <a16:creationId xmlns:a16="http://schemas.microsoft.com/office/drawing/2014/main" id="{8E4B0BD9-EE43-4EBA-9345-609375670D0D}"/>
              </a:ext>
            </a:extLst>
          </p:cNvPr>
          <p:cNvSpPr txBox="1">
            <a:spLocks noGrp="1"/>
          </p:cNvSpPr>
          <p:nvPr>
            <p:ph type="title"/>
          </p:nvPr>
        </p:nvSpPr>
        <p:spPr>
          <a:xfrm>
            <a:off x="838200" y="365125"/>
            <a:ext cx="10515600" cy="1325563"/>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a:t>Expenses </a:t>
            </a:r>
          </a:p>
        </p:txBody>
      </p:sp>
      <p:cxnSp>
        <p:nvCxnSpPr>
          <p:cNvPr id="6" name="Straight Connector 5">
            <a:extLst>
              <a:ext uri="{FF2B5EF4-FFF2-40B4-BE49-F238E27FC236}">
                <a16:creationId xmlns:a16="http://schemas.microsoft.com/office/drawing/2014/main" id="{4D4967C9-0515-4FFA-A639-84466B22F19C}"/>
              </a:ext>
            </a:extLst>
          </p:cNvPr>
          <p:cNvCxnSpPr>
            <a:cxnSpLocks/>
          </p:cNvCxnSpPr>
          <p:nvPr/>
        </p:nvCxnSpPr>
        <p:spPr>
          <a:xfrm>
            <a:off x="3622880" y="1420943"/>
            <a:ext cx="47687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40740B3-E0DD-4A61-BF43-359FAB46AD92}"/>
              </a:ext>
            </a:extLst>
          </p:cNvPr>
          <p:cNvSpPr>
            <a:spLocks noGrp="1"/>
          </p:cNvSpPr>
          <p:nvPr>
            <p:ph type="sldNum" sz="quarter" idx="12"/>
          </p:nvPr>
        </p:nvSpPr>
        <p:spPr/>
        <p:txBody>
          <a:bodyPr/>
          <a:lstStyle/>
          <a:p>
            <a:fld id="{DAD2728A-7148-4AC7-B942-DF0A90C54A65}" type="slidenum">
              <a:rPr lang="en-US" smtClean="0"/>
              <a:t>33</a:t>
            </a:fld>
            <a:endParaRPr lang="en-US" dirty="0"/>
          </a:p>
        </p:txBody>
      </p:sp>
    </p:spTree>
    <p:extLst>
      <p:ext uri="{BB962C8B-B14F-4D97-AF65-F5344CB8AC3E}">
        <p14:creationId xmlns:p14="http://schemas.microsoft.com/office/powerpoint/2010/main" val="2778820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94CB-EC4A-42E0-8F1E-99DEA2597AB0}"/>
              </a:ext>
            </a:extLst>
          </p:cNvPr>
          <p:cNvSpPr>
            <a:spLocks noGrp="1"/>
          </p:cNvSpPr>
          <p:nvPr>
            <p:ph type="title"/>
          </p:nvPr>
        </p:nvSpPr>
        <p:spPr/>
        <p:txBody>
          <a:bodyPr>
            <a:normAutofit/>
          </a:bodyPr>
          <a:lstStyle/>
          <a:p>
            <a:pPr algn="ctr"/>
            <a:r>
              <a:rPr lang="en-US" sz="6000" b="1" dirty="0">
                <a:solidFill>
                  <a:schemeClr val="bg1">
                    <a:lumMod val="95000"/>
                  </a:schemeClr>
                </a:solidFill>
              </a:rPr>
              <a:t>TRAVEL / REIMBURSEMENTS </a:t>
            </a:r>
          </a:p>
        </p:txBody>
      </p:sp>
      <p:sp>
        <p:nvSpPr>
          <p:cNvPr id="3" name="Text Placeholder 2">
            <a:extLst>
              <a:ext uri="{FF2B5EF4-FFF2-40B4-BE49-F238E27FC236}">
                <a16:creationId xmlns:a16="http://schemas.microsoft.com/office/drawing/2014/main" id="{44B97CDF-21C2-4B2B-9677-EEE14D750EA9}"/>
              </a:ext>
            </a:extLst>
          </p:cNvPr>
          <p:cNvSpPr>
            <a:spLocks noGrp="1"/>
          </p:cNvSpPr>
          <p:nvPr>
            <p:ph type="body" idx="1"/>
          </p:nvPr>
        </p:nvSpPr>
        <p:spPr>
          <a:xfrm>
            <a:off x="510651" y="1595894"/>
            <a:ext cx="6688476" cy="823912"/>
          </a:xfrm>
        </p:spPr>
        <p:txBody>
          <a:bodyPr>
            <a:normAutofit/>
          </a:bodyPr>
          <a:lstStyle/>
          <a:p>
            <a:r>
              <a:rPr lang="en-US" sz="3200" dirty="0">
                <a:solidFill>
                  <a:schemeClr val="bg1"/>
                </a:solidFill>
              </a:rPr>
              <a:t>                      Oracle                        VS</a:t>
            </a:r>
          </a:p>
        </p:txBody>
      </p:sp>
      <p:sp>
        <p:nvSpPr>
          <p:cNvPr id="4" name="Content Placeholder 3">
            <a:extLst>
              <a:ext uri="{FF2B5EF4-FFF2-40B4-BE49-F238E27FC236}">
                <a16:creationId xmlns:a16="http://schemas.microsoft.com/office/drawing/2014/main" id="{B87573A2-4C6D-40AF-8F02-F946081ED336}"/>
              </a:ext>
            </a:extLst>
          </p:cNvPr>
          <p:cNvSpPr>
            <a:spLocks noGrp="1"/>
          </p:cNvSpPr>
          <p:nvPr>
            <p:ph sz="half" idx="2"/>
          </p:nvPr>
        </p:nvSpPr>
        <p:spPr>
          <a:xfrm>
            <a:off x="1350628" y="2585726"/>
            <a:ext cx="4387302" cy="3303346"/>
          </a:xfrm>
        </p:spPr>
        <p:txBody>
          <a:bodyPr>
            <a:noAutofit/>
          </a:bodyPr>
          <a:lstStyle/>
          <a:p>
            <a:pPr lvl="1"/>
            <a:endParaRPr lang="en-US" sz="2000" b="1" dirty="0"/>
          </a:p>
        </p:txBody>
      </p:sp>
      <p:sp>
        <p:nvSpPr>
          <p:cNvPr id="8" name="Text Placeholder 7">
            <a:extLst>
              <a:ext uri="{FF2B5EF4-FFF2-40B4-BE49-F238E27FC236}">
                <a16:creationId xmlns:a16="http://schemas.microsoft.com/office/drawing/2014/main" id="{FE621B10-3821-41CA-976C-A3BCAAE945C4}"/>
              </a:ext>
            </a:extLst>
          </p:cNvPr>
          <p:cNvSpPr>
            <a:spLocks noGrp="1"/>
          </p:cNvSpPr>
          <p:nvPr>
            <p:ph type="body" sz="quarter" idx="3"/>
          </p:nvPr>
        </p:nvSpPr>
        <p:spPr>
          <a:xfrm>
            <a:off x="5877049" y="1584967"/>
            <a:ext cx="5183188" cy="823912"/>
          </a:xfrm>
        </p:spPr>
        <p:txBody>
          <a:bodyPr>
            <a:normAutofit/>
          </a:bodyPr>
          <a:lstStyle/>
          <a:p>
            <a:pPr algn="ctr"/>
            <a:r>
              <a:rPr lang="en-US" sz="3200" dirty="0">
                <a:solidFill>
                  <a:schemeClr val="bg1"/>
                </a:solidFill>
              </a:rPr>
              <a:t>       Colleague </a:t>
            </a:r>
            <a:r>
              <a:rPr lang="en-US" sz="4000" dirty="0">
                <a:solidFill>
                  <a:schemeClr val="bg1"/>
                </a:solidFill>
              </a:rPr>
              <a:t> </a:t>
            </a:r>
          </a:p>
        </p:txBody>
      </p:sp>
      <p:sp>
        <p:nvSpPr>
          <p:cNvPr id="9" name="Content Placeholder 8">
            <a:extLst>
              <a:ext uri="{FF2B5EF4-FFF2-40B4-BE49-F238E27FC236}">
                <a16:creationId xmlns:a16="http://schemas.microsoft.com/office/drawing/2014/main" id="{DBA95E39-BA73-4B51-A8C8-4443C1A1BF5E}"/>
              </a:ext>
            </a:extLst>
          </p:cNvPr>
          <p:cNvSpPr>
            <a:spLocks noGrp="1"/>
          </p:cNvSpPr>
          <p:nvPr>
            <p:ph sz="quarter" idx="4"/>
          </p:nvPr>
        </p:nvSpPr>
        <p:spPr>
          <a:xfrm>
            <a:off x="6238121" y="2984468"/>
            <a:ext cx="5183188" cy="3684588"/>
          </a:xfrm>
        </p:spPr>
        <p:txBody>
          <a:bodyPr>
            <a:normAutofit/>
          </a:bodyPr>
          <a:lstStyle/>
          <a:p>
            <a:pPr marL="0" indent="0">
              <a:buNone/>
            </a:pPr>
            <a:r>
              <a:rPr lang="en-US" sz="5000" b="1" dirty="0"/>
              <a:t>                 </a:t>
            </a:r>
          </a:p>
          <a:p>
            <a:endParaRPr lang="en-US" dirty="0"/>
          </a:p>
        </p:txBody>
      </p:sp>
      <p:sp>
        <p:nvSpPr>
          <p:cNvPr id="11" name="Rectangle: Rounded Corners 10">
            <a:extLst>
              <a:ext uri="{FF2B5EF4-FFF2-40B4-BE49-F238E27FC236}">
                <a16:creationId xmlns:a16="http://schemas.microsoft.com/office/drawing/2014/main" id="{FA8CB6D0-83AC-4146-8253-BEF5319060BA}"/>
              </a:ext>
            </a:extLst>
          </p:cNvPr>
          <p:cNvSpPr/>
          <p:nvPr/>
        </p:nvSpPr>
        <p:spPr>
          <a:xfrm>
            <a:off x="640862" y="2413373"/>
            <a:ext cx="5289393" cy="3900595"/>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t>EMPLOYEES ARE </a:t>
            </a:r>
            <a:r>
              <a:rPr lang="en-US" sz="2000" b="1" u="sng" dirty="0"/>
              <a:t>NOT</a:t>
            </a:r>
            <a:r>
              <a:rPr lang="en-US" sz="2000" b="1" dirty="0"/>
              <a:t> VENDORS</a:t>
            </a:r>
          </a:p>
          <a:p>
            <a:pPr marL="342900" indent="-342900">
              <a:buFont typeface="Arial" panose="020B0604020202020204" pitchFamily="34" charset="0"/>
              <a:buChar char="•"/>
            </a:pPr>
            <a:r>
              <a:rPr lang="en-US" sz="2000" b="1" dirty="0"/>
              <a:t>REQUEST FUNDS </a:t>
            </a:r>
          </a:p>
          <a:p>
            <a:endParaRPr lang="en-US" sz="800" b="1" dirty="0"/>
          </a:p>
          <a:p>
            <a:pPr marL="342900" indent="-342900">
              <a:buFont typeface="Arial" panose="020B0604020202020204" pitchFamily="34" charset="0"/>
              <a:buChar char="•"/>
            </a:pPr>
            <a:r>
              <a:rPr lang="en-US" sz="2000" b="1" dirty="0"/>
              <a:t>TERM:  AUTHORIZATION </a:t>
            </a:r>
          </a:p>
          <a:p>
            <a:pPr marL="800100" lvl="1" indent="-342900">
              <a:buFont typeface="Arial" panose="020B0604020202020204" pitchFamily="34" charset="0"/>
              <a:buChar char="•"/>
            </a:pPr>
            <a:r>
              <a:rPr lang="en-US" sz="2000" b="1" dirty="0"/>
              <a:t>GOES THRU APPROVALS </a:t>
            </a:r>
          </a:p>
          <a:p>
            <a:pPr marL="457200" lvl="1" indent="0">
              <a:buNone/>
            </a:pPr>
            <a:endParaRPr lang="en-US" sz="1600" b="1" dirty="0"/>
          </a:p>
          <a:p>
            <a:pPr marL="342900" indent="-342900">
              <a:buFont typeface="Arial" panose="020B0604020202020204" pitchFamily="34" charset="0"/>
              <a:buChar char="•"/>
            </a:pPr>
            <a:r>
              <a:rPr lang="en-US" sz="2000" b="1" dirty="0"/>
              <a:t>BECOMES AN EXPENSE  </a:t>
            </a:r>
          </a:p>
          <a:p>
            <a:pPr marL="0" indent="0">
              <a:buNone/>
            </a:pPr>
            <a:endParaRPr lang="en-US" sz="800" b="1" dirty="0"/>
          </a:p>
          <a:p>
            <a:r>
              <a:rPr lang="en-US" sz="2000" b="1" dirty="0"/>
              <a:t>CREATE AN EXPENSE REPORT</a:t>
            </a:r>
          </a:p>
          <a:p>
            <a:pPr marL="800100" lvl="1" indent="-342900">
              <a:buFont typeface="Arial" panose="020B0604020202020204" pitchFamily="34" charset="0"/>
              <a:buChar char="•"/>
            </a:pPr>
            <a:r>
              <a:rPr lang="en-US" sz="2000" b="1" dirty="0"/>
              <a:t>GOES THRU APPROVALS  </a:t>
            </a:r>
          </a:p>
          <a:p>
            <a:pPr marL="800100" lvl="1" indent="-342900">
              <a:buFont typeface="Arial" panose="020B0604020202020204" pitchFamily="34" charset="0"/>
              <a:buChar char="•"/>
            </a:pPr>
            <a:r>
              <a:rPr lang="en-US" sz="2000" b="1" dirty="0"/>
              <a:t>AUTOMATICALLY GOES TO AP</a:t>
            </a:r>
            <a:endParaRPr lang="en-US" sz="2000" dirty="0"/>
          </a:p>
        </p:txBody>
      </p:sp>
      <p:sp>
        <p:nvSpPr>
          <p:cNvPr id="12" name="Rectangle: Rounded Corners 11">
            <a:extLst>
              <a:ext uri="{FF2B5EF4-FFF2-40B4-BE49-F238E27FC236}">
                <a16:creationId xmlns:a16="http://schemas.microsoft.com/office/drawing/2014/main" id="{2495ACC1-D313-452E-AED3-BFFED28DA1D9}"/>
              </a:ext>
            </a:extLst>
          </p:cNvPr>
          <p:cNvSpPr/>
          <p:nvPr/>
        </p:nvSpPr>
        <p:spPr>
          <a:xfrm>
            <a:off x="6285745" y="2399129"/>
            <a:ext cx="5082358" cy="3900595"/>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t>EMPLOYEES ARE VENDORS </a:t>
            </a:r>
          </a:p>
          <a:p>
            <a:pPr marL="342900" indent="-342900">
              <a:buFont typeface="Arial" panose="020B0604020202020204" pitchFamily="34" charset="0"/>
              <a:buChar char="•"/>
            </a:pPr>
            <a:r>
              <a:rPr lang="en-US" sz="2000" b="1" dirty="0"/>
              <a:t>REQUEST FUNDS </a:t>
            </a:r>
          </a:p>
          <a:p>
            <a:pPr marL="0" indent="0">
              <a:buNone/>
            </a:pPr>
            <a:endParaRPr lang="en-US" sz="800" b="1" dirty="0"/>
          </a:p>
          <a:p>
            <a:pPr marL="342900" indent="-342900">
              <a:buFont typeface="Arial" panose="020B0604020202020204" pitchFamily="34" charset="0"/>
              <a:buChar char="•"/>
            </a:pPr>
            <a:r>
              <a:rPr lang="en-US" sz="2000" b="1" dirty="0"/>
              <a:t>TERM:  REQUISITION</a:t>
            </a:r>
          </a:p>
          <a:p>
            <a:pPr marL="800100" lvl="1" indent="-342900">
              <a:buFont typeface="Arial" panose="020B0604020202020204" pitchFamily="34" charset="0"/>
              <a:buChar char="•"/>
            </a:pPr>
            <a:r>
              <a:rPr lang="en-US" sz="2000" b="1" dirty="0"/>
              <a:t>GOES THRU APPROVALS </a:t>
            </a:r>
          </a:p>
          <a:p>
            <a:pPr marL="457200" lvl="1" indent="0">
              <a:buNone/>
            </a:pPr>
            <a:endParaRPr lang="en-US" sz="1100" b="1" dirty="0"/>
          </a:p>
          <a:p>
            <a:pPr marL="342900" indent="-342900">
              <a:buFont typeface="Arial" panose="020B0604020202020204" pitchFamily="34" charset="0"/>
              <a:buChar char="•"/>
            </a:pPr>
            <a:r>
              <a:rPr lang="en-US" sz="2000" b="1" dirty="0"/>
              <a:t>BECOMES A PURCHASE ORDER </a:t>
            </a:r>
          </a:p>
          <a:p>
            <a:pPr marL="0" indent="0">
              <a:buNone/>
            </a:pPr>
            <a:endParaRPr lang="en-US" sz="1100" b="1" dirty="0"/>
          </a:p>
          <a:p>
            <a:pPr marL="342900" indent="-342900">
              <a:buFont typeface="Arial" panose="020B0604020202020204" pitchFamily="34" charset="0"/>
              <a:buChar char="•"/>
            </a:pPr>
            <a:r>
              <a:rPr lang="en-US" sz="2000" b="1" dirty="0"/>
              <a:t>CREATE DYNAMIC or TRAVEL FORM </a:t>
            </a:r>
          </a:p>
          <a:p>
            <a:pPr marL="800100" lvl="1" indent="-342900">
              <a:buFont typeface="Arial" panose="020B0604020202020204" pitchFamily="34" charset="0"/>
              <a:buChar char="•"/>
            </a:pPr>
            <a:r>
              <a:rPr lang="en-US" sz="2000" b="1" dirty="0"/>
              <a:t>GOES THRU APPROVALS</a:t>
            </a:r>
          </a:p>
          <a:p>
            <a:pPr marL="800100" lvl="1" indent="-342900">
              <a:buFont typeface="Arial" panose="020B0604020202020204" pitchFamily="34" charset="0"/>
              <a:buChar char="•"/>
            </a:pPr>
            <a:r>
              <a:rPr lang="en-US" sz="2000" b="1" dirty="0"/>
              <a:t>SEND TO AP  </a:t>
            </a:r>
          </a:p>
        </p:txBody>
      </p:sp>
      <p:sp>
        <p:nvSpPr>
          <p:cNvPr id="13" name="Rectangle 12">
            <a:extLst>
              <a:ext uri="{FF2B5EF4-FFF2-40B4-BE49-F238E27FC236}">
                <a16:creationId xmlns:a16="http://schemas.microsoft.com/office/drawing/2014/main" id="{CFD3130F-C7C0-4DF4-A73D-1F377E8A307B}"/>
              </a:ext>
            </a:extLst>
          </p:cNvPr>
          <p:cNvSpPr/>
          <p:nvPr/>
        </p:nvSpPr>
        <p:spPr>
          <a:xfrm>
            <a:off x="884808" y="395464"/>
            <a:ext cx="10422384" cy="12249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b="1" dirty="0">
                <a:solidFill>
                  <a:schemeClr val="bg1">
                    <a:lumMod val="95000"/>
                  </a:schemeClr>
                </a:solidFill>
              </a:rPr>
              <a:t>TRAVEL  for PERSONAL  REIMBURSEMENTS </a:t>
            </a:r>
            <a:endParaRPr lang="en-US" sz="4400" dirty="0"/>
          </a:p>
        </p:txBody>
      </p:sp>
      <p:sp>
        <p:nvSpPr>
          <p:cNvPr id="5" name="TextBox 4">
            <a:extLst>
              <a:ext uri="{FF2B5EF4-FFF2-40B4-BE49-F238E27FC236}">
                <a16:creationId xmlns:a16="http://schemas.microsoft.com/office/drawing/2014/main" id="{D9BF5B3D-C382-4BB2-9A28-0F41A2DF6F90}"/>
              </a:ext>
            </a:extLst>
          </p:cNvPr>
          <p:cNvSpPr txBox="1"/>
          <p:nvPr/>
        </p:nvSpPr>
        <p:spPr>
          <a:xfrm>
            <a:off x="7488880" y="6299724"/>
            <a:ext cx="2676088" cy="461665"/>
          </a:xfrm>
          <a:prstGeom prst="rect">
            <a:avLst/>
          </a:prstGeom>
          <a:noFill/>
        </p:spPr>
        <p:txBody>
          <a:bodyPr wrap="square" rtlCol="0">
            <a:spAutoFit/>
          </a:bodyPr>
          <a:lstStyle/>
          <a:p>
            <a:pPr algn="ctr"/>
            <a:r>
              <a:rPr lang="en-US" sz="2400" b="1" dirty="0">
                <a:solidFill>
                  <a:schemeClr val="bg1"/>
                </a:solidFill>
              </a:rPr>
              <a:t>PO 214685</a:t>
            </a:r>
          </a:p>
        </p:txBody>
      </p:sp>
      <p:sp>
        <p:nvSpPr>
          <p:cNvPr id="6" name="TextBox 5">
            <a:extLst>
              <a:ext uri="{FF2B5EF4-FFF2-40B4-BE49-F238E27FC236}">
                <a16:creationId xmlns:a16="http://schemas.microsoft.com/office/drawing/2014/main" id="{B546B2BD-CD7B-4478-B702-0266D2815D36}"/>
              </a:ext>
            </a:extLst>
          </p:cNvPr>
          <p:cNvSpPr txBox="1"/>
          <p:nvPr/>
        </p:nvSpPr>
        <p:spPr>
          <a:xfrm>
            <a:off x="2027032" y="6313968"/>
            <a:ext cx="2487220" cy="461665"/>
          </a:xfrm>
          <a:prstGeom prst="rect">
            <a:avLst/>
          </a:prstGeom>
          <a:noFill/>
        </p:spPr>
        <p:txBody>
          <a:bodyPr wrap="square" rtlCol="0">
            <a:spAutoFit/>
          </a:bodyPr>
          <a:lstStyle/>
          <a:p>
            <a:r>
              <a:rPr lang="en-US" sz="2400" b="1" i="0" dirty="0">
                <a:solidFill>
                  <a:schemeClr val="bg1"/>
                </a:solidFill>
                <a:effectLst/>
                <a:latin typeface="-apple-system"/>
                <a:hlinkClick r:id="rId2">
                  <a:extLst>
                    <a:ext uri="{A12FA001-AC4F-418D-AE19-62706E023703}">
                      <ahyp:hlinkClr xmlns:ahyp="http://schemas.microsoft.com/office/drawing/2018/hyperlinkcolor" val="tx"/>
                    </a:ext>
                  </a:extLst>
                </a:hlinkClick>
              </a:rPr>
              <a:t>TA000033112664</a:t>
            </a:r>
            <a:r>
              <a:rPr lang="en-US" b="0" i="0" dirty="0">
                <a:solidFill>
                  <a:schemeClr val="bg1"/>
                </a:solidFill>
                <a:effectLst/>
                <a:latin typeface="-apple-system"/>
              </a:rPr>
              <a:t> </a:t>
            </a:r>
            <a:endParaRPr lang="en-US" dirty="0">
              <a:solidFill>
                <a:schemeClr val="bg1"/>
              </a:solidFill>
            </a:endParaRPr>
          </a:p>
        </p:txBody>
      </p:sp>
      <p:sp>
        <p:nvSpPr>
          <p:cNvPr id="7" name="Slide Number Placeholder 6">
            <a:extLst>
              <a:ext uri="{FF2B5EF4-FFF2-40B4-BE49-F238E27FC236}">
                <a16:creationId xmlns:a16="http://schemas.microsoft.com/office/drawing/2014/main" id="{178DB57B-895A-49CE-A6A8-3DFFC05C354A}"/>
              </a:ext>
            </a:extLst>
          </p:cNvPr>
          <p:cNvSpPr>
            <a:spLocks noGrp="1"/>
          </p:cNvSpPr>
          <p:nvPr>
            <p:ph type="sldNum" sz="quarter" idx="12"/>
          </p:nvPr>
        </p:nvSpPr>
        <p:spPr/>
        <p:txBody>
          <a:bodyPr/>
          <a:lstStyle/>
          <a:p>
            <a:fld id="{DAD2728A-7148-4AC7-B942-DF0A90C54A65}" type="slidenum">
              <a:rPr lang="en-US" smtClean="0"/>
              <a:t>34</a:t>
            </a:fld>
            <a:endParaRPr lang="en-US" dirty="0"/>
          </a:p>
        </p:txBody>
      </p:sp>
    </p:spTree>
    <p:extLst>
      <p:ext uri="{BB962C8B-B14F-4D97-AF65-F5344CB8AC3E}">
        <p14:creationId xmlns:p14="http://schemas.microsoft.com/office/powerpoint/2010/main" val="2326364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2B7ED86-F086-452E-925E-4C165626FA94}"/>
              </a:ext>
            </a:extLst>
          </p:cNvPr>
          <p:cNvSpPr/>
          <p:nvPr/>
        </p:nvSpPr>
        <p:spPr>
          <a:xfrm>
            <a:off x="640596" y="549123"/>
            <a:ext cx="10910807" cy="589746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800" dirty="0"/>
          </a:p>
          <a:p>
            <a:pPr algn="ctr"/>
            <a:endParaRPr lang="en-US" sz="8800" dirty="0"/>
          </a:p>
          <a:p>
            <a:pPr algn="ctr"/>
            <a:endParaRPr lang="en-US" sz="7200" dirty="0"/>
          </a:p>
          <a:p>
            <a:pPr algn="ctr"/>
            <a:r>
              <a:rPr lang="en-US" sz="7200" dirty="0"/>
              <a:t>Things to Note</a:t>
            </a:r>
          </a:p>
          <a:p>
            <a:pPr algn="ctr"/>
            <a:r>
              <a:rPr lang="en-US" sz="3200" b="1" dirty="0"/>
              <a:t>Travel Reimbursed to Associate / Faculty </a:t>
            </a:r>
          </a:p>
          <a:p>
            <a:pPr algn="ctr"/>
            <a:r>
              <a:rPr lang="en-US" sz="3200" b="1" dirty="0"/>
              <a:t>Completed in Expense Module </a:t>
            </a:r>
          </a:p>
          <a:p>
            <a:pPr algn="ctr"/>
            <a:endParaRPr lang="en-US" dirty="0"/>
          </a:p>
          <a:p>
            <a:pPr algn="ctr"/>
            <a:r>
              <a:rPr lang="en-US" sz="2400" dirty="0"/>
              <a:t>Associates/Faculty  who travel weekly can do 1 expense report per week or month</a:t>
            </a:r>
          </a:p>
          <a:p>
            <a:pPr algn="ctr"/>
            <a:endParaRPr lang="en-US" sz="2400" dirty="0"/>
          </a:p>
          <a:p>
            <a:pPr algn="ctr"/>
            <a:r>
              <a:rPr lang="en-US" sz="2400" dirty="0"/>
              <a:t>There are NO open BPO’s for travel – each trip will require an authorization</a:t>
            </a:r>
          </a:p>
          <a:p>
            <a:pPr algn="ctr"/>
            <a:r>
              <a:rPr lang="en-US" sz="2000" dirty="0"/>
              <a:t>(exception those who do weekly travel) </a:t>
            </a:r>
          </a:p>
          <a:p>
            <a:pPr algn="ctr"/>
            <a:endParaRPr lang="en-US" sz="2400" dirty="0"/>
          </a:p>
          <a:p>
            <a:pPr algn="ctr"/>
            <a:r>
              <a:rPr lang="en-US" sz="2400" dirty="0"/>
              <a:t>Reimbursements for College Classes will be done thru Expenses because Associates are NOT vendors </a:t>
            </a:r>
          </a:p>
          <a:p>
            <a:pPr algn="ctr"/>
            <a:endParaRPr lang="en-US" sz="2400" dirty="0"/>
          </a:p>
          <a:p>
            <a:endParaRPr lang="en-US" sz="2400" dirty="0"/>
          </a:p>
          <a:p>
            <a:pPr algn="ctr"/>
            <a:endParaRPr lang="en-US" sz="2400" dirty="0"/>
          </a:p>
          <a:p>
            <a:pPr algn="ctr"/>
            <a:r>
              <a:rPr lang="en-US" sz="2400" dirty="0"/>
              <a:t> </a:t>
            </a:r>
          </a:p>
          <a:p>
            <a:pPr algn="ctr"/>
            <a:endParaRPr lang="en-US" sz="2400" dirty="0"/>
          </a:p>
          <a:p>
            <a:pPr algn="ctr"/>
            <a:r>
              <a:rPr lang="en-US" sz="8800" dirty="0"/>
              <a:t> </a:t>
            </a:r>
          </a:p>
          <a:p>
            <a:pPr algn="ctr"/>
            <a:endParaRPr lang="en-US" sz="8800" dirty="0"/>
          </a:p>
        </p:txBody>
      </p:sp>
      <p:sp>
        <p:nvSpPr>
          <p:cNvPr id="2" name="Slide Number Placeholder 1">
            <a:extLst>
              <a:ext uri="{FF2B5EF4-FFF2-40B4-BE49-F238E27FC236}">
                <a16:creationId xmlns:a16="http://schemas.microsoft.com/office/drawing/2014/main" id="{7223E927-C378-4A65-B2A1-4B4FC6BCB1F8}"/>
              </a:ext>
            </a:extLst>
          </p:cNvPr>
          <p:cNvSpPr>
            <a:spLocks noGrp="1"/>
          </p:cNvSpPr>
          <p:nvPr>
            <p:ph type="sldNum" sz="quarter" idx="12"/>
          </p:nvPr>
        </p:nvSpPr>
        <p:spPr/>
        <p:txBody>
          <a:bodyPr/>
          <a:lstStyle/>
          <a:p>
            <a:fld id="{DAD2728A-7148-4AC7-B942-DF0A90C54A65}" type="slidenum">
              <a:rPr lang="en-US" smtClean="0"/>
              <a:t>35</a:t>
            </a:fld>
            <a:endParaRPr lang="en-US" dirty="0"/>
          </a:p>
        </p:txBody>
      </p:sp>
    </p:spTree>
    <p:extLst>
      <p:ext uri="{BB962C8B-B14F-4D97-AF65-F5344CB8AC3E}">
        <p14:creationId xmlns:p14="http://schemas.microsoft.com/office/powerpoint/2010/main" val="2077839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E0A764-BE34-4446-ADE4-307110FA1264}"/>
              </a:ext>
            </a:extLst>
          </p:cNvPr>
          <p:cNvPicPr>
            <a:picLocks noChangeAspect="1"/>
          </p:cNvPicPr>
          <p:nvPr/>
        </p:nvPicPr>
        <p:blipFill>
          <a:blip r:embed="rId2"/>
          <a:stretch>
            <a:fillRect/>
          </a:stretch>
        </p:blipFill>
        <p:spPr>
          <a:xfrm>
            <a:off x="846176" y="510308"/>
            <a:ext cx="10499648" cy="5837383"/>
          </a:xfrm>
          <a:prstGeom prst="rect">
            <a:avLst/>
          </a:prstGeom>
        </p:spPr>
      </p:pic>
      <p:sp>
        <p:nvSpPr>
          <p:cNvPr id="10" name="Oval 9">
            <a:extLst>
              <a:ext uri="{FF2B5EF4-FFF2-40B4-BE49-F238E27FC236}">
                <a16:creationId xmlns:a16="http://schemas.microsoft.com/office/drawing/2014/main" id="{87AD7606-DDE9-442A-BB01-4242FD8BAAEC}"/>
              </a:ext>
            </a:extLst>
          </p:cNvPr>
          <p:cNvSpPr/>
          <p:nvPr/>
        </p:nvSpPr>
        <p:spPr>
          <a:xfrm>
            <a:off x="1619076" y="1249960"/>
            <a:ext cx="503340" cy="4278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1A3248B-6F06-4411-93F1-F4337C2AE9E4}"/>
              </a:ext>
            </a:extLst>
          </p:cNvPr>
          <p:cNvSpPr/>
          <p:nvPr/>
        </p:nvSpPr>
        <p:spPr>
          <a:xfrm>
            <a:off x="1392571" y="1015068"/>
            <a:ext cx="864067" cy="89762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BC3C3E6-6206-4370-91B8-583D2DFF17B8}"/>
              </a:ext>
            </a:extLst>
          </p:cNvPr>
          <p:cNvSpPr/>
          <p:nvPr/>
        </p:nvSpPr>
        <p:spPr>
          <a:xfrm>
            <a:off x="7457813" y="3129094"/>
            <a:ext cx="989901" cy="114929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86C5E1FA-C293-4EA9-B236-C5717022241A}"/>
              </a:ext>
            </a:extLst>
          </p:cNvPr>
          <p:cNvSpPr>
            <a:spLocks noGrp="1"/>
          </p:cNvSpPr>
          <p:nvPr>
            <p:ph type="sldNum" sz="quarter" idx="12"/>
          </p:nvPr>
        </p:nvSpPr>
        <p:spPr/>
        <p:txBody>
          <a:bodyPr/>
          <a:lstStyle/>
          <a:p>
            <a:fld id="{DAD2728A-7148-4AC7-B942-DF0A90C54A65}" type="slidenum">
              <a:rPr lang="en-US" smtClean="0"/>
              <a:t>36</a:t>
            </a:fld>
            <a:endParaRPr lang="en-US" dirty="0"/>
          </a:p>
        </p:txBody>
      </p:sp>
    </p:spTree>
    <p:extLst>
      <p:ext uri="{BB962C8B-B14F-4D97-AF65-F5344CB8AC3E}">
        <p14:creationId xmlns:p14="http://schemas.microsoft.com/office/powerpoint/2010/main" val="415601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table&#10;&#10;Description automatically generated">
            <a:extLst>
              <a:ext uri="{FF2B5EF4-FFF2-40B4-BE49-F238E27FC236}">
                <a16:creationId xmlns:a16="http://schemas.microsoft.com/office/drawing/2014/main" id="{A5804D84-630B-495C-938E-0CAFBD85F33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7223" y="1211563"/>
            <a:ext cx="5566726" cy="2548048"/>
          </a:xfrm>
        </p:spPr>
      </p:pic>
      <p:pic>
        <p:nvPicPr>
          <p:cNvPr id="11" name="Content Placeholder 10" descr="Graphical user interface, text, application, chat or text message&#10;&#10;Description automatically generated">
            <a:extLst>
              <a:ext uri="{FF2B5EF4-FFF2-40B4-BE49-F238E27FC236}">
                <a16:creationId xmlns:a16="http://schemas.microsoft.com/office/drawing/2014/main" id="{8171D7A5-56EF-45F9-B3C9-7C75D3324E3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21581" y="1400740"/>
            <a:ext cx="4342871" cy="3003481"/>
          </a:xfrm>
        </p:spPr>
      </p:pic>
      <p:sp>
        <p:nvSpPr>
          <p:cNvPr id="5" name="Title 19">
            <a:extLst>
              <a:ext uri="{FF2B5EF4-FFF2-40B4-BE49-F238E27FC236}">
                <a16:creationId xmlns:a16="http://schemas.microsoft.com/office/drawing/2014/main" id="{4445BD31-0467-4058-8EFF-1E3B06766BEB}"/>
              </a:ext>
            </a:extLst>
          </p:cNvPr>
          <p:cNvSpPr txBox="1">
            <a:spLocks noGrp="1"/>
          </p:cNvSpPr>
          <p:nvPr>
            <p:ph type="title"/>
          </p:nvPr>
        </p:nvSpPr>
        <p:spPr>
          <a:xfrm>
            <a:off x="995363" y="4731391"/>
            <a:ext cx="10515600" cy="1921079"/>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dirty="0">
                <a:solidFill>
                  <a:srgbClr val="FFFF00"/>
                </a:solidFill>
              </a:rPr>
              <a:t>Authorization Request   </a:t>
            </a:r>
            <a:br>
              <a:rPr lang="en-US" dirty="0"/>
            </a:br>
            <a:r>
              <a:rPr lang="en-US" sz="3600" dirty="0"/>
              <a:t>PO’s are no longer valid for Travel or Reimbursements   </a:t>
            </a:r>
            <a:endParaRPr lang="en-US" dirty="0"/>
          </a:p>
        </p:txBody>
      </p:sp>
      <p:cxnSp>
        <p:nvCxnSpPr>
          <p:cNvPr id="13" name="Straight Connector 12">
            <a:extLst>
              <a:ext uri="{FF2B5EF4-FFF2-40B4-BE49-F238E27FC236}">
                <a16:creationId xmlns:a16="http://schemas.microsoft.com/office/drawing/2014/main" id="{37C10A55-7702-470E-9E3E-72E2A3F2BCDD}"/>
              </a:ext>
            </a:extLst>
          </p:cNvPr>
          <p:cNvCxnSpPr/>
          <p:nvPr/>
        </p:nvCxnSpPr>
        <p:spPr>
          <a:xfrm>
            <a:off x="6431675" y="671329"/>
            <a:ext cx="0" cy="385437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BB24D2A-A11D-420A-8A20-2BC6C80C26B6}"/>
              </a:ext>
            </a:extLst>
          </p:cNvPr>
          <p:cNvCxnSpPr/>
          <p:nvPr/>
        </p:nvCxnSpPr>
        <p:spPr>
          <a:xfrm>
            <a:off x="6560915" y="661679"/>
            <a:ext cx="0" cy="385437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5302AD-A860-4CD9-B87B-B60C0596F99F}"/>
              </a:ext>
            </a:extLst>
          </p:cNvPr>
          <p:cNvCxnSpPr>
            <a:cxnSpLocks/>
          </p:cNvCxnSpPr>
          <p:nvPr/>
        </p:nvCxnSpPr>
        <p:spPr>
          <a:xfrm flipV="1">
            <a:off x="1266738" y="6325299"/>
            <a:ext cx="9929899"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BFBFE0D-ECAF-49AE-BD2F-EE4A04584EC2}"/>
              </a:ext>
            </a:extLst>
          </p:cNvPr>
          <p:cNvSpPr>
            <a:spLocks noGrp="1"/>
          </p:cNvSpPr>
          <p:nvPr>
            <p:ph type="sldNum" sz="quarter" idx="12"/>
          </p:nvPr>
        </p:nvSpPr>
        <p:spPr/>
        <p:txBody>
          <a:bodyPr/>
          <a:lstStyle/>
          <a:p>
            <a:fld id="{DAD2728A-7148-4AC7-B942-DF0A90C54A65}" type="slidenum">
              <a:rPr lang="en-US" smtClean="0"/>
              <a:t>37</a:t>
            </a:fld>
            <a:endParaRPr lang="en-US" dirty="0"/>
          </a:p>
        </p:txBody>
      </p:sp>
      <p:sp>
        <p:nvSpPr>
          <p:cNvPr id="3" name="Oval 2">
            <a:extLst>
              <a:ext uri="{FF2B5EF4-FFF2-40B4-BE49-F238E27FC236}">
                <a16:creationId xmlns:a16="http://schemas.microsoft.com/office/drawing/2014/main" id="{5776A03A-A6A0-41C4-96F3-45A308788346}"/>
              </a:ext>
            </a:extLst>
          </p:cNvPr>
          <p:cNvSpPr/>
          <p:nvPr/>
        </p:nvSpPr>
        <p:spPr>
          <a:xfrm>
            <a:off x="226557" y="2278988"/>
            <a:ext cx="945394" cy="91052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5B47D0F-E094-4FDA-8A96-2617F7C3F7A4}"/>
              </a:ext>
            </a:extLst>
          </p:cNvPr>
          <p:cNvSpPr/>
          <p:nvPr/>
        </p:nvSpPr>
        <p:spPr>
          <a:xfrm>
            <a:off x="8571613" y="1575062"/>
            <a:ext cx="2255002" cy="91052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8CD7D77-99AC-4320-AE1D-DC99BA797DC2}"/>
              </a:ext>
            </a:extLst>
          </p:cNvPr>
          <p:cNvSpPr txBox="1"/>
          <p:nvPr/>
        </p:nvSpPr>
        <p:spPr>
          <a:xfrm>
            <a:off x="296298" y="565608"/>
            <a:ext cx="2842108" cy="369332"/>
          </a:xfrm>
          <a:prstGeom prst="rect">
            <a:avLst/>
          </a:prstGeom>
          <a:noFill/>
        </p:spPr>
        <p:txBody>
          <a:bodyPr wrap="square" rtlCol="0">
            <a:spAutoFit/>
          </a:bodyPr>
          <a:lstStyle/>
          <a:p>
            <a:r>
              <a:rPr lang="en-US" b="1" dirty="0">
                <a:solidFill>
                  <a:schemeClr val="bg1"/>
                </a:solidFill>
              </a:rPr>
              <a:t>#1 CLICK SNOWGLOBE ICON</a:t>
            </a:r>
          </a:p>
        </p:txBody>
      </p:sp>
      <p:sp>
        <p:nvSpPr>
          <p:cNvPr id="6" name="TextBox 5">
            <a:extLst>
              <a:ext uri="{FF2B5EF4-FFF2-40B4-BE49-F238E27FC236}">
                <a16:creationId xmlns:a16="http://schemas.microsoft.com/office/drawing/2014/main" id="{AF307930-56B9-44FC-B4AC-CD5F1B1F56CC}"/>
              </a:ext>
            </a:extLst>
          </p:cNvPr>
          <p:cNvSpPr txBox="1"/>
          <p:nvPr/>
        </p:nvSpPr>
        <p:spPr>
          <a:xfrm>
            <a:off x="7310711" y="163878"/>
            <a:ext cx="3781585" cy="923330"/>
          </a:xfrm>
          <a:prstGeom prst="rect">
            <a:avLst/>
          </a:prstGeom>
          <a:noFill/>
        </p:spPr>
        <p:txBody>
          <a:bodyPr wrap="square" rtlCol="0">
            <a:spAutoFit/>
          </a:bodyPr>
          <a:lstStyle/>
          <a:p>
            <a:r>
              <a:rPr lang="en-US" b="1" dirty="0">
                <a:solidFill>
                  <a:schemeClr val="bg1"/>
                </a:solidFill>
              </a:rPr>
              <a:t>#2 Click Request Authorization </a:t>
            </a:r>
          </a:p>
          <a:p>
            <a:r>
              <a:rPr lang="en-US" sz="1600" b="1" dirty="0">
                <a:solidFill>
                  <a:schemeClr val="bg1"/>
                </a:solidFill>
              </a:rPr>
              <a:t>(you are </a:t>
            </a:r>
            <a:r>
              <a:rPr lang="en-US" b="1" dirty="0">
                <a:solidFill>
                  <a:schemeClr val="bg1"/>
                </a:solidFill>
              </a:rPr>
              <a:t>ASKING</a:t>
            </a:r>
            <a:r>
              <a:rPr lang="en-US" sz="1600" b="1" dirty="0">
                <a:solidFill>
                  <a:schemeClr val="bg1"/>
                </a:solidFill>
              </a:rPr>
              <a:t> for FUNDS for </a:t>
            </a:r>
            <a:r>
              <a:rPr lang="en-US" b="1" dirty="0">
                <a:solidFill>
                  <a:schemeClr val="bg1"/>
                </a:solidFill>
              </a:rPr>
              <a:t>Associate or Faculty reimbursement)  </a:t>
            </a:r>
            <a:endParaRPr lang="en-US" sz="1600" b="1" dirty="0">
              <a:solidFill>
                <a:schemeClr val="bg1"/>
              </a:solidFill>
            </a:endParaRPr>
          </a:p>
        </p:txBody>
      </p:sp>
      <p:cxnSp>
        <p:nvCxnSpPr>
          <p:cNvPr id="8" name="Straight Arrow Connector 7">
            <a:extLst>
              <a:ext uri="{FF2B5EF4-FFF2-40B4-BE49-F238E27FC236}">
                <a16:creationId xmlns:a16="http://schemas.microsoft.com/office/drawing/2014/main" id="{0AA4FD45-10E0-4A99-AC98-3A375C9B87BD}"/>
              </a:ext>
            </a:extLst>
          </p:cNvPr>
          <p:cNvCxnSpPr>
            <a:cxnSpLocks/>
          </p:cNvCxnSpPr>
          <p:nvPr/>
        </p:nvCxnSpPr>
        <p:spPr>
          <a:xfrm flipH="1">
            <a:off x="424491" y="934940"/>
            <a:ext cx="33493" cy="110925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B3BC93F-4C7F-4584-BD2E-C9B5BBC3376E}"/>
              </a:ext>
            </a:extLst>
          </p:cNvPr>
          <p:cNvCxnSpPr>
            <a:cxnSpLocks/>
          </p:cNvCxnSpPr>
          <p:nvPr/>
        </p:nvCxnSpPr>
        <p:spPr>
          <a:xfrm>
            <a:off x="8810786" y="1030284"/>
            <a:ext cx="100739" cy="51372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317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3F9E6B-3E86-4348-BB3A-125720A8373A}"/>
              </a:ext>
            </a:extLst>
          </p:cNvPr>
          <p:cNvSpPr>
            <a:spLocks noGrp="1"/>
          </p:cNvSpPr>
          <p:nvPr>
            <p:ph type="sldNum" sz="quarter" idx="12"/>
          </p:nvPr>
        </p:nvSpPr>
        <p:spPr/>
        <p:txBody>
          <a:bodyPr/>
          <a:lstStyle/>
          <a:p>
            <a:fld id="{DAD2728A-7148-4AC7-B942-DF0A90C54A65}" type="slidenum">
              <a:rPr lang="en-US" smtClean="0"/>
              <a:t>38</a:t>
            </a:fld>
            <a:endParaRPr lang="en-US" dirty="0"/>
          </a:p>
        </p:txBody>
      </p:sp>
      <p:pic>
        <p:nvPicPr>
          <p:cNvPr id="7" name="Picture 6">
            <a:extLst>
              <a:ext uri="{FF2B5EF4-FFF2-40B4-BE49-F238E27FC236}">
                <a16:creationId xmlns:a16="http://schemas.microsoft.com/office/drawing/2014/main" id="{86DA424A-B16A-45DA-BC1A-61553101980F}"/>
              </a:ext>
            </a:extLst>
          </p:cNvPr>
          <p:cNvPicPr>
            <a:picLocks noChangeAspect="1"/>
          </p:cNvPicPr>
          <p:nvPr/>
        </p:nvPicPr>
        <p:blipFill>
          <a:blip r:embed="rId2"/>
          <a:stretch>
            <a:fillRect/>
          </a:stretch>
        </p:blipFill>
        <p:spPr>
          <a:xfrm>
            <a:off x="239062" y="221405"/>
            <a:ext cx="9647694" cy="2611465"/>
          </a:xfrm>
          <a:prstGeom prst="rect">
            <a:avLst/>
          </a:prstGeom>
        </p:spPr>
      </p:pic>
      <p:pic>
        <p:nvPicPr>
          <p:cNvPr id="9" name="Picture 8">
            <a:extLst>
              <a:ext uri="{FF2B5EF4-FFF2-40B4-BE49-F238E27FC236}">
                <a16:creationId xmlns:a16="http://schemas.microsoft.com/office/drawing/2014/main" id="{C9C9C1D9-76A3-4E68-BA03-EB157ADD59F8}"/>
              </a:ext>
            </a:extLst>
          </p:cNvPr>
          <p:cNvPicPr>
            <a:picLocks noChangeAspect="1"/>
          </p:cNvPicPr>
          <p:nvPr/>
        </p:nvPicPr>
        <p:blipFill>
          <a:blip r:embed="rId3"/>
          <a:stretch>
            <a:fillRect/>
          </a:stretch>
        </p:blipFill>
        <p:spPr>
          <a:xfrm>
            <a:off x="2822224" y="4104630"/>
            <a:ext cx="9058275" cy="2486025"/>
          </a:xfrm>
          <a:prstGeom prst="rect">
            <a:avLst/>
          </a:prstGeom>
        </p:spPr>
      </p:pic>
      <p:sp>
        <p:nvSpPr>
          <p:cNvPr id="12" name="TextBox 11">
            <a:extLst>
              <a:ext uri="{FF2B5EF4-FFF2-40B4-BE49-F238E27FC236}">
                <a16:creationId xmlns:a16="http://schemas.microsoft.com/office/drawing/2014/main" id="{496CDE5D-6296-4494-9F6B-617DFE87A0FC}"/>
              </a:ext>
            </a:extLst>
          </p:cNvPr>
          <p:cNvSpPr txBox="1"/>
          <p:nvPr/>
        </p:nvSpPr>
        <p:spPr>
          <a:xfrm>
            <a:off x="9515434" y="667138"/>
            <a:ext cx="2859437" cy="646331"/>
          </a:xfrm>
          <a:prstGeom prst="rect">
            <a:avLst/>
          </a:prstGeom>
          <a:noFill/>
        </p:spPr>
        <p:txBody>
          <a:bodyPr wrap="square" rtlCol="0">
            <a:spAutoFit/>
          </a:bodyPr>
          <a:lstStyle/>
          <a:p>
            <a:pPr algn="ctr"/>
            <a:r>
              <a:rPr lang="en-US" b="1" dirty="0">
                <a:solidFill>
                  <a:schemeClr val="bg1"/>
                </a:solidFill>
              </a:rPr>
              <a:t>#3 Purpose </a:t>
            </a:r>
            <a:r>
              <a:rPr lang="en-US" dirty="0">
                <a:solidFill>
                  <a:schemeClr val="bg1"/>
                </a:solidFill>
              </a:rPr>
              <a:t>should be description w/ date </a:t>
            </a:r>
          </a:p>
        </p:txBody>
      </p:sp>
      <p:sp>
        <p:nvSpPr>
          <p:cNvPr id="13" name="TextBox 12">
            <a:extLst>
              <a:ext uri="{FF2B5EF4-FFF2-40B4-BE49-F238E27FC236}">
                <a16:creationId xmlns:a16="http://schemas.microsoft.com/office/drawing/2014/main" id="{289FC66F-5344-4D01-8C6F-6E6FD83BAEF7}"/>
              </a:ext>
            </a:extLst>
          </p:cNvPr>
          <p:cNvSpPr txBox="1"/>
          <p:nvPr/>
        </p:nvSpPr>
        <p:spPr>
          <a:xfrm>
            <a:off x="9895831" y="1598651"/>
            <a:ext cx="2594434" cy="1200329"/>
          </a:xfrm>
          <a:prstGeom prst="rect">
            <a:avLst/>
          </a:prstGeom>
          <a:noFill/>
        </p:spPr>
        <p:txBody>
          <a:bodyPr wrap="square" rtlCol="0">
            <a:spAutoFit/>
          </a:bodyPr>
          <a:lstStyle/>
          <a:p>
            <a:r>
              <a:rPr lang="en-US" b="1" dirty="0">
                <a:solidFill>
                  <a:schemeClr val="bg1"/>
                </a:solidFill>
              </a:rPr>
              <a:t>#4 Exp Location </a:t>
            </a:r>
          </a:p>
          <a:p>
            <a:r>
              <a:rPr lang="en-US" dirty="0">
                <a:solidFill>
                  <a:schemeClr val="bg1"/>
                </a:solidFill>
              </a:rPr>
              <a:t>Final destination</a:t>
            </a:r>
          </a:p>
          <a:p>
            <a:r>
              <a:rPr lang="en-US" dirty="0">
                <a:solidFill>
                  <a:schemeClr val="bg1"/>
                </a:solidFill>
              </a:rPr>
              <a:t>(auto generated as you type )</a:t>
            </a:r>
            <a:r>
              <a:rPr lang="en-US" dirty="0"/>
              <a:t>  </a:t>
            </a:r>
          </a:p>
        </p:txBody>
      </p:sp>
      <p:sp>
        <p:nvSpPr>
          <p:cNvPr id="14" name="TextBox 13">
            <a:extLst>
              <a:ext uri="{FF2B5EF4-FFF2-40B4-BE49-F238E27FC236}">
                <a16:creationId xmlns:a16="http://schemas.microsoft.com/office/drawing/2014/main" id="{7925F1EB-2323-4EC9-9C8E-BAFB841455E9}"/>
              </a:ext>
            </a:extLst>
          </p:cNvPr>
          <p:cNvSpPr txBox="1"/>
          <p:nvPr/>
        </p:nvSpPr>
        <p:spPr>
          <a:xfrm>
            <a:off x="9767280" y="2937984"/>
            <a:ext cx="2355743" cy="646331"/>
          </a:xfrm>
          <a:prstGeom prst="rect">
            <a:avLst/>
          </a:prstGeom>
          <a:noFill/>
        </p:spPr>
        <p:txBody>
          <a:bodyPr wrap="square" rtlCol="0">
            <a:spAutoFit/>
          </a:bodyPr>
          <a:lstStyle/>
          <a:p>
            <a:pPr algn="ctr"/>
            <a:r>
              <a:rPr lang="en-US" b="1" dirty="0">
                <a:solidFill>
                  <a:schemeClr val="bg1"/>
                </a:solidFill>
              </a:rPr>
              <a:t>#5 Dates the expenses </a:t>
            </a:r>
            <a:r>
              <a:rPr lang="en-US" dirty="0">
                <a:solidFill>
                  <a:schemeClr val="bg1"/>
                </a:solidFill>
              </a:rPr>
              <a:t>will occur </a:t>
            </a:r>
          </a:p>
        </p:txBody>
      </p:sp>
      <p:sp>
        <p:nvSpPr>
          <p:cNvPr id="15" name="TextBox 14">
            <a:extLst>
              <a:ext uri="{FF2B5EF4-FFF2-40B4-BE49-F238E27FC236}">
                <a16:creationId xmlns:a16="http://schemas.microsoft.com/office/drawing/2014/main" id="{B2CE4C06-CB3F-4A51-9C2C-BB052FD5B16A}"/>
              </a:ext>
            </a:extLst>
          </p:cNvPr>
          <p:cNvSpPr txBox="1"/>
          <p:nvPr/>
        </p:nvSpPr>
        <p:spPr>
          <a:xfrm>
            <a:off x="1880461" y="3169106"/>
            <a:ext cx="2355743" cy="646331"/>
          </a:xfrm>
          <a:prstGeom prst="rect">
            <a:avLst/>
          </a:prstGeom>
          <a:noFill/>
        </p:spPr>
        <p:txBody>
          <a:bodyPr wrap="square" rtlCol="0">
            <a:spAutoFit/>
          </a:bodyPr>
          <a:lstStyle/>
          <a:p>
            <a:r>
              <a:rPr lang="en-US" b="1" dirty="0">
                <a:solidFill>
                  <a:schemeClr val="bg1"/>
                </a:solidFill>
              </a:rPr>
              <a:t>#6 Attachment </a:t>
            </a:r>
          </a:p>
          <a:p>
            <a:r>
              <a:rPr lang="en-US" dirty="0">
                <a:solidFill>
                  <a:schemeClr val="bg1"/>
                </a:solidFill>
              </a:rPr>
              <a:t>Itinerary, invitation, </a:t>
            </a:r>
            <a:r>
              <a:rPr lang="en-US" dirty="0" err="1">
                <a:solidFill>
                  <a:schemeClr val="bg1"/>
                </a:solidFill>
              </a:rPr>
              <a:t>etc</a:t>
            </a:r>
            <a:r>
              <a:rPr lang="en-US" dirty="0">
                <a:solidFill>
                  <a:schemeClr val="bg1"/>
                </a:solidFill>
              </a:rPr>
              <a:t> </a:t>
            </a:r>
          </a:p>
        </p:txBody>
      </p:sp>
      <p:sp>
        <p:nvSpPr>
          <p:cNvPr id="16" name="TextBox 15">
            <a:extLst>
              <a:ext uri="{FF2B5EF4-FFF2-40B4-BE49-F238E27FC236}">
                <a16:creationId xmlns:a16="http://schemas.microsoft.com/office/drawing/2014/main" id="{756FA1C0-85CF-4D4C-B36A-E6836315EF3B}"/>
              </a:ext>
            </a:extLst>
          </p:cNvPr>
          <p:cNvSpPr txBox="1"/>
          <p:nvPr/>
        </p:nvSpPr>
        <p:spPr>
          <a:xfrm>
            <a:off x="528580" y="4483083"/>
            <a:ext cx="2293749" cy="923330"/>
          </a:xfrm>
          <a:prstGeom prst="rect">
            <a:avLst/>
          </a:prstGeom>
          <a:noFill/>
        </p:spPr>
        <p:txBody>
          <a:bodyPr wrap="square" rtlCol="0">
            <a:spAutoFit/>
          </a:bodyPr>
          <a:lstStyle/>
          <a:p>
            <a:r>
              <a:rPr lang="en-US" dirty="0">
                <a:solidFill>
                  <a:schemeClr val="bg1"/>
                </a:solidFill>
              </a:rPr>
              <a:t>#</a:t>
            </a:r>
            <a:r>
              <a:rPr lang="en-US" b="1" dirty="0">
                <a:solidFill>
                  <a:schemeClr val="bg1"/>
                </a:solidFill>
              </a:rPr>
              <a:t>7 Click +</a:t>
            </a:r>
          </a:p>
          <a:p>
            <a:r>
              <a:rPr lang="en-US" dirty="0">
                <a:solidFill>
                  <a:schemeClr val="bg1"/>
                </a:solidFill>
              </a:rPr>
              <a:t>To itemize your expenses </a:t>
            </a:r>
          </a:p>
        </p:txBody>
      </p:sp>
      <p:cxnSp>
        <p:nvCxnSpPr>
          <p:cNvPr id="17" name="Straight Arrow Connector 16">
            <a:extLst>
              <a:ext uri="{FF2B5EF4-FFF2-40B4-BE49-F238E27FC236}">
                <a16:creationId xmlns:a16="http://schemas.microsoft.com/office/drawing/2014/main" id="{5A9A94BF-13ED-47CB-A7F1-91E167ABDB9B}"/>
              </a:ext>
            </a:extLst>
          </p:cNvPr>
          <p:cNvCxnSpPr>
            <a:cxnSpLocks/>
          </p:cNvCxnSpPr>
          <p:nvPr/>
        </p:nvCxnSpPr>
        <p:spPr>
          <a:xfrm flipH="1" flipV="1">
            <a:off x="311502" y="2549041"/>
            <a:ext cx="519694" cy="193404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6340102-5010-4C55-B6CC-85EABB10B63A}"/>
              </a:ext>
            </a:extLst>
          </p:cNvPr>
          <p:cNvCxnSpPr>
            <a:cxnSpLocks/>
          </p:cNvCxnSpPr>
          <p:nvPr/>
        </p:nvCxnSpPr>
        <p:spPr>
          <a:xfrm flipH="1">
            <a:off x="2231757" y="1011181"/>
            <a:ext cx="7654999" cy="4704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0B9D9CA-C678-498F-9689-9425A421BE2D}"/>
              </a:ext>
            </a:extLst>
          </p:cNvPr>
          <p:cNvCxnSpPr>
            <a:cxnSpLocks/>
          </p:cNvCxnSpPr>
          <p:nvPr/>
        </p:nvCxnSpPr>
        <p:spPr>
          <a:xfrm flipH="1" flipV="1">
            <a:off x="1874670" y="1370796"/>
            <a:ext cx="7944172" cy="512535"/>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9B90FC4-E83B-4143-9173-EC054C2BBCEA}"/>
              </a:ext>
            </a:extLst>
          </p:cNvPr>
          <p:cNvCxnSpPr>
            <a:cxnSpLocks/>
          </p:cNvCxnSpPr>
          <p:nvPr/>
        </p:nvCxnSpPr>
        <p:spPr>
          <a:xfrm flipH="1" flipV="1">
            <a:off x="1172706" y="1997604"/>
            <a:ext cx="1268278" cy="117150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F4B1ABF-38D7-4666-8302-A342AD34D760}"/>
              </a:ext>
            </a:extLst>
          </p:cNvPr>
          <p:cNvCxnSpPr>
            <a:cxnSpLocks/>
          </p:cNvCxnSpPr>
          <p:nvPr/>
        </p:nvCxnSpPr>
        <p:spPr>
          <a:xfrm flipH="1" flipV="1">
            <a:off x="1783334" y="1691922"/>
            <a:ext cx="8030970" cy="138895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480C918-735E-43AF-8C92-9D90331C2F89}"/>
              </a:ext>
            </a:extLst>
          </p:cNvPr>
          <p:cNvCxnSpPr>
            <a:cxnSpLocks/>
            <a:stCxn id="15" idx="2"/>
          </p:cNvCxnSpPr>
          <p:nvPr/>
        </p:nvCxnSpPr>
        <p:spPr>
          <a:xfrm>
            <a:off x="3058333" y="3815437"/>
            <a:ext cx="1885626" cy="147723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994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5B6A7C-1C3A-4F98-805C-76B83E5AC607}"/>
              </a:ext>
            </a:extLst>
          </p:cNvPr>
          <p:cNvSpPr>
            <a:spLocks noGrp="1"/>
          </p:cNvSpPr>
          <p:nvPr>
            <p:ph type="sldNum" sz="quarter" idx="12"/>
          </p:nvPr>
        </p:nvSpPr>
        <p:spPr/>
        <p:txBody>
          <a:bodyPr/>
          <a:lstStyle/>
          <a:p>
            <a:fld id="{DAD2728A-7148-4AC7-B942-DF0A90C54A65}" type="slidenum">
              <a:rPr lang="en-US" smtClean="0"/>
              <a:t>39</a:t>
            </a:fld>
            <a:endParaRPr lang="en-US" dirty="0"/>
          </a:p>
        </p:txBody>
      </p:sp>
      <p:sp>
        <p:nvSpPr>
          <p:cNvPr id="4" name="TextBox 3">
            <a:extLst>
              <a:ext uri="{FF2B5EF4-FFF2-40B4-BE49-F238E27FC236}">
                <a16:creationId xmlns:a16="http://schemas.microsoft.com/office/drawing/2014/main" id="{D83FECBF-596C-4466-886A-7B1FCDFB5A03}"/>
              </a:ext>
            </a:extLst>
          </p:cNvPr>
          <p:cNvSpPr txBox="1"/>
          <p:nvPr/>
        </p:nvSpPr>
        <p:spPr>
          <a:xfrm>
            <a:off x="712922" y="294467"/>
            <a:ext cx="4541003" cy="1354217"/>
          </a:xfrm>
          <a:prstGeom prst="rect">
            <a:avLst/>
          </a:prstGeom>
          <a:noFill/>
        </p:spPr>
        <p:txBody>
          <a:bodyPr wrap="square" rtlCol="0">
            <a:spAutoFit/>
          </a:bodyPr>
          <a:lstStyle/>
          <a:p>
            <a:r>
              <a:rPr lang="en-US" sz="1600" b="1" dirty="0">
                <a:solidFill>
                  <a:schemeClr val="bg1"/>
                </a:solidFill>
              </a:rPr>
              <a:t>#8   4 Options for the Trip Expense </a:t>
            </a:r>
          </a:p>
          <a:p>
            <a:pPr marL="285750" indent="-285750">
              <a:buFont typeface="Arial" panose="020B0604020202020204" pitchFamily="34" charset="0"/>
              <a:buChar char="•"/>
            </a:pPr>
            <a:r>
              <a:rPr lang="en-US" sz="1600" b="1" dirty="0">
                <a:solidFill>
                  <a:schemeClr val="bg1"/>
                </a:solidFill>
              </a:rPr>
              <a:t>Staff Expense</a:t>
            </a:r>
          </a:p>
          <a:p>
            <a:pPr marL="285750" indent="-285750">
              <a:buFont typeface="Arial" panose="020B0604020202020204" pitchFamily="34" charset="0"/>
              <a:buChar char="•"/>
            </a:pPr>
            <a:r>
              <a:rPr lang="en-US" sz="1600" b="1" dirty="0">
                <a:solidFill>
                  <a:schemeClr val="bg1"/>
                </a:solidFill>
              </a:rPr>
              <a:t>Conference Expense</a:t>
            </a:r>
          </a:p>
          <a:p>
            <a:pPr marL="285750" indent="-285750">
              <a:buFont typeface="Arial" panose="020B0604020202020204" pitchFamily="34" charset="0"/>
              <a:buChar char="•"/>
            </a:pPr>
            <a:r>
              <a:rPr lang="en-US" sz="1600" b="1" dirty="0">
                <a:solidFill>
                  <a:schemeClr val="bg1"/>
                </a:solidFill>
              </a:rPr>
              <a:t>Grant Expense </a:t>
            </a:r>
          </a:p>
          <a:p>
            <a:pPr marL="285750" indent="-285750">
              <a:buFont typeface="Arial" panose="020B0604020202020204" pitchFamily="34" charset="0"/>
              <a:buChar char="•"/>
            </a:pPr>
            <a:r>
              <a:rPr lang="en-US" sz="1600" b="1" dirty="0">
                <a:solidFill>
                  <a:schemeClr val="bg1"/>
                </a:solidFill>
              </a:rPr>
              <a:t>Recruiting Expense </a:t>
            </a:r>
            <a:endParaRPr lang="en-US" b="1" dirty="0">
              <a:solidFill>
                <a:schemeClr val="bg1"/>
              </a:solidFill>
            </a:endParaRPr>
          </a:p>
        </p:txBody>
      </p:sp>
      <p:sp>
        <p:nvSpPr>
          <p:cNvPr id="5" name="TextBox 4">
            <a:extLst>
              <a:ext uri="{FF2B5EF4-FFF2-40B4-BE49-F238E27FC236}">
                <a16:creationId xmlns:a16="http://schemas.microsoft.com/office/drawing/2014/main" id="{63BA44FE-FD4F-4303-A486-AB2AAF8A7188}"/>
              </a:ext>
            </a:extLst>
          </p:cNvPr>
          <p:cNvSpPr txBox="1"/>
          <p:nvPr/>
        </p:nvSpPr>
        <p:spPr>
          <a:xfrm>
            <a:off x="4804475" y="1336739"/>
            <a:ext cx="3456122" cy="923330"/>
          </a:xfrm>
          <a:prstGeom prst="rect">
            <a:avLst/>
          </a:prstGeom>
          <a:noFill/>
        </p:spPr>
        <p:txBody>
          <a:bodyPr wrap="square" rtlCol="0">
            <a:spAutoFit/>
          </a:bodyPr>
          <a:lstStyle/>
          <a:p>
            <a:pPr algn="ctr"/>
            <a:r>
              <a:rPr lang="en-US" b="1" dirty="0">
                <a:solidFill>
                  <a:schemeClr val="bg1"/>
                </a:solidFill>
              </a:rPr>
              <a:t>#9 Type</a:t>
            </a:r>
          </a:p>
          <a:p>
            <a:pPr algn="ctr"/>
            <a:r>
              <a:rPr lang="en-US" b="1" dirty="0">
                <a:solidFill>
                  <a:schemeClr val="bg1"/>
                </a:solidFill>
              </a:rPr>
              <a:t> Drop Box to drill down on the exact reason of reimbursement </a:t>
            </a:r>
          </a:p>
        </p:txBody>
      </p:sp>
      <p:sp>
        <p:nvSpPr>
          <p:cNvPr id="6" name="TextBox 5">
            <a:extLst>
              <a:ext uri="{FF2B5EF4-FFF2-40B4-BE49-F238E27FC236}">
                <a16:creationId xmlns:a16="http://schemas.microsoft.com/office/drawing/2014/main" id="{19A20EBC-BE40-44A7-A0DE-78A9040E54AC}"/>
              </a:ext>
            </a:extLst>
          </p:cNvPr>
          <p:cNvSpPr txBox="1"/>
          <p:nvPr/>
        </p:nvSpPr>
        <p:spPr>
          <a:xfrm>
            <a:off x="315046" y="4819973"/>
            <a:ext cx="11626398" cy="2123658"/>
          </a:xfrm>
          <a:prstGeom prst="rect">
            <a:avLst/>
          </a:prstGeom>
          <a:noFill/>
        </p:spPr>
        <p:txBody>
          <a:bodyPr wrap="square" rtlCol="0">
            <a:spAutoFit/>
          </a:bodyPr>
          <a:lstStyle/>
          <a:p>
            <a:r>
              <a:rPr lang="en-US" b="1" dirty="0">
                <a:solidFill>
                  <a:schemeClr val="bg1"/>
                </a:solidFill>
              </a:rPr>
              <a:t>#10   Amount you expect to pay out </a:t>
            </a:r>
          </a:p>
          <a:p>
            <a:endParaRPr lang="en-US" dirty="0"/>
          </a:p>
          <a:p>
            <a:r>
              <a:rPr lang="en-US" dirty="0">
                <a:highlight>
                  <a:srgbClr val="FFFF00"/>
                </a:highlight>
              </a:rPr>
              <a:t>NOTE*  </a:t>
            </a:r>
          </a:p>
          <a:p>
            <a:pPr marL="285750" indent="-285750">
              <a:buFont typeface="Arial" panose="020B0604020202020204" pitchFamily="34" charset="0"/>
              <a:buChar char="•"/>
            </a:pPr>
            <a:r>
              <a:rPr lang="en-US" dirty="0">
                <a:highlight>
                  <a:srgbClr val="FFFF00"/>
                </a:highlight>
              </a:rPr>
              <a:t>If you spend more than asked for you will have to do another expense report for the difference</a:t>
            </a:r>
          </a:p>
          <a:p>
            <a:endParaRPr lang="en-US" sz="400" dirty="0">
              <a:highlight>
                <a:srgbClr val="FFFF00"/>
              </a:highlight>
            </a:endParaRPr>
          </a:p>
          <a:p>
            <a:pPr marL="285750" indent="-285750">
              <a:buFont typeface="Arial" panose="020B0604020202020204" pitchFamily="34" charset="0"/>
              <a:buChar char="•"/>
            </a:pPr>
            <a:r>
              <a:rPr lang="en-US" dirty="0">
                <a:highlight>
                  <a:srgbClr val="FFFF00"/>
                </a:highlight>
              </a:rPr>
              <a:t>If you spend less than you have asked for, the remainder of the expense will need to be released by the budget manager (Teresa Sutton) to put the funds back into your budget.  </a:t>
            </a:r>
          </a:p>
          <a:p>
            <a:endParaRPr lang="en-US" dirty="0"/>
          </a:p>
        </p:txBody>
      </p:sp>
      <p:pic>
        <p:nvPicPr>
          <p:cNvPr id="18" name="Picture 17">
            <a:extLst>
              <a:ext uri="{FF2B5EF4-FFF2-40B4-BE49-F238E27FC236}">
                <a16:creationId xmlns:a16="http://schemas.microsoft.com/office/drawing/2014/main" id="{DF63A975-B859-4279-99AB-3472C34FD8AC}"/>
              </a:ext>
            </a:extLst>
          </p:cNvPr>
          <p:cNvPicPr>
            <a:picLocks noChangeAspect="1"/>
          </p:cNvPicPr>
          <p:nvPr/>
        </p:nvPicPr>
        <p:blipFill>
          <a:blip r:embed="rId2"/>
          <a:stretch>
            <a:fillRect/>
          </a:stretch>
        </p:blipFill>
        <p:spPr>
          <a:xfrm>
            <a:off x="157523" y="2199049"/>
            <a:ext cx="11941444" cy="2636422"/>
          </a:xfrm>
          <a:prstGeom prst="rect">
            <a:avLst/>
          </a:prstGeom>
        </p:spPr>
      </p:pic>
      <p:cxnSp>
        <p:nvCxnSpPr>
          <p:cNvPr id="9" name="Straight Arrow Connector 8">
            <a:extLst>
              <a:ext uri="{FF2B5EF4-FFF2-40B4-BE49-F238E27FC236}">
                <a16:creationId xmlns:a16="http://schemas.microsoft.com/office/drawing/2014/main" id="{FB238C28-7FC2-42D0-ABAF-ECEC44EC81B9}"/>
              </a:ext>
            </a:extLst>
          </p:cNvPr>
          <p:cNvCxnSpPr>
            <a:cxnSpLocks/>
          </p:cNvCxnSpPr>
          <p:nvPr/>
        </p:nvCxnSpPr>
        <p:spPr>
          <a:xfrm>
            <a:off x="2626964" y="1275570"/>
            <a:ext cx="2177511" cy="134915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864B926-4096-454E-893F-59D3E7A9F065}"/>
              </a:ext>
            </a:extLst>
          </p:cNvPr>
          <p:cNvCxnSpPr>
            <a:cxnSpLocks/>
          </p:cNvCxnSpPr>
          <p:nvPr/>
        </p:nvCxnSpPr>
        <p:spPr>
          <a:xfrm flipH="1">
            <a:off x="6141183" y="2321238"/>
            <a:ext cx="523088" cy="67996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9B681AA-521C-4BC1-B556-9FE49586BDCE}"/>
              </a:ext>
            </a:extLst>
          </p:cNvPr>
          <p:cNvCxnSpPr>
            <a:cxnSpLocks/>
          </p:cNvCxnSpPr>
          <p:nvPr/>
        </p:nvCxnSpPr>
        <p:spPr>
          <a:xfrm flipV="1">
            <a:off x="1952786" y="3191538"/>
            <a:ext cx="2650211" cy="1628435"/>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C04CF4F-473D-4D87-A225-4B06C49BE8A1}"/>
              </a:ext>
            </a:extLst>
          </p:cNvPr>
          <p:cNvSpPr txBox="1"/>
          <p:nvPr/>
        </p:nvSpPr>
        <p:spPr>
          <a:xfrm>
            <a:off x="7513469" y="2956153"/>
            <a:ext cx="4347275" cy="584775"/>
          </a:xfrm>
          <a:prstGeom prst="rect">
            <a:avLst/>
          </a:prstGeom>
          <a:noFill/>
        </p:spPr>
        <p:txBody>
          <a:bodyPr wrap="square" rtlCol="0">
            <a:spAutoFit/>
          </a:bodyPr>
          <a:lstStyle/>
          <a:p>
            <a:r>
              <a:rPr lang="en-US" sz="1600" b="1" dirty="0"/>
              <a:t>#4 These boxes will change and correspond to the TYPE you choose </a:t>
            </a:r>
            <a:r>
              <a:rPr lang="en-US" sz="1400" b="1" dirty="0"/>
              <a:t>(step2)  </a:t>
            </a:r>
          </a:p>
        </p:txBody>
      </p:sp>
      <p:sp>
        <p:nvSpPr>
          <p:cNvPr id="24" name="Right Brace 23">
            <a:extLst>
              <a:ext uri="{FF2B5EF4-FFF2-40B4-BE49-F238E27FC236}">
                <a16:creationId xmlns:a16="http://schemas.microsoft.com/office/drawing/2014/main" id="{73BBEA8F-EBBE-4B1C-8D4E-3EAF5D213EE9}"/>
              </a:ext>
            </a:extLst>
          </p:cNvPr>
          <p:cNvSpPr/>
          <p:nvPr/>
        </p:nvSpPr>
        <p:spPr>
          <a:xfrm>
            <a:off x="6240738" y="3123334"/>
            <a:ext cx="1066754" cy="679968"/>
          </a:xfrm>
          <a:prstGeom prst="rightBrace">
            <a:avLst>
              <a:gd name="adj1" fmla="val 8333"/>
              <a:gd name="adj2" fmla="val 18942"/>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6ACD8DFE-132D-4FE0-92E7-49BDAC548FCD}"/>
              </a:ext>
            </a:extLst>
          </p:cNvPr>
          <p:cNvSpPr txBox="1"/>
          <p:nvPr/>
        </p:nvSpPr>
        <p:spPr>
          <a:xfrm>
            <a:off x="6532536" y="4000787"/>
            <a:ext cx="5426817" cy="738664"/>
          </a:xfrm>
          <a:prstGeom prst="rect">
            <a:avLst/>
          </a:prstGeom>
          <a:noFill/>
        </p:spPr>
        <p:txBody>
          <a:bodyPr wrap="square" rtlCol="0">
            <a:spAutoFit/>
          </a:bodyPr>
          <a:lstStyle/>
          <a:p>
            <a:r>
              <a:rPr lang="en-US" sz="1400" b="1" dirty="0"/>
              <a:t>#5 You must change your GL account.  If you are splitting a </a:t>
            </a:r>
            <a:r>
              <a:rPr lang="en-US" sz="1400" b="1" dirty="0" err="1"/>
              <a:t>gl</a:t>
            </a:r>
            <a:r>
              <a:rPr lang="en-US" sz="1400" b="1" dirty="0"/>
              <a:t> account to two different depts you will have to create this expense line two times and ask for the funds to go with each GL account. </a:t>
            </a:r>
          </a:p>
        </p:txBody>
      </p:sp>
      <p:cxnSp>
        <p:nvCxnSpPr>
          <p:cNvPr id="26" name="Straight Arrow Connector 25">
            <a:extLst>
              <a:ext uri="{FF2B5EF4-FFF2-40B4-BE49-F238E27FC236}">
                <a16:creationId xmlns:a16="http://schemas.microsoft.com/office/drawing/2014/main" id="{4C00F69F-2582-4018-AA7C-0C350EB47876}"/>
              </a:ext>
            </a:extLst>
          </p:cNvPr>
          <p:cNvCxnSpPr>
            <a:cxnSpLocks/>
          </p:cNvCxnSpPr>
          <p:nvPr/>
        </p:nvCxnSpPr>
        <p:spPr>
          <a:xfrm flipH="1" flipV="1">
            <a:off x="6035384" y="4330785"/>
            <a:ext cx="497152" cy="26421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CCB48012-D923-4E78-9909-A47A245B5ECE}"/>
              </a:ext>
            </a:extLst>
          </p:cNvPr>
          <p:cNvSpPr/>
          <p:nvPr/>
        </p:nvSpPr>
        <p:spPr>
          <a:xfrm>
            <a:off x="6141183" y="68300"/>
            <a:ext cx="3778535" cy="769441"/>
          </a:xfrm>
          <a:prstGeom prst="rect">
            <a:avLst/>
          </a:prstGeom>
          <a:noFill/>
        </p:spPr>
        <p:txBody>
          <a:bodyPr wrap="none" lIns="91440" tIns="45720" rIns="91440" bIns="45720">
            <a:spAutoFit/>
          </a:bodyPr>
          <a:lstStyle/>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https://gsa</a:t>
            </a: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.gov</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2" name="TextBox 31">
            <a:extLst>
              <a:ext uri="{FF2B5EF4-FFF2-40B4-BE49-F238E27FC236}">
                <a16:creationId xmlns:a16="http://schemas.microsoft.com/office/drawing/2014/main" id="{64EFF2B2-FC09-4765-A933-801CAB38EE7C}"/>
              </a:ext>
            </a:extLst>
          </p:cNvPr>
          <p:cNvSpPr txBox="1"/>
          <p:nvPr/>
        </p:nvSpPr>
        <p:spPr>
          <a:xfrm>
            <a:off x="8800540" y="1033021"/>
            <a:ext cx="3233937" cy="1200329"/>
          </a:xfrm>
          <a:prstGeom prst="rect">
            <a:avLst/>
          </a:prstGeom>
          <a:noFill/>
        </p:spPr>
        <p:txBody>
          <a:bodyPr wrap="square" rtlCol="0">
            <a:spAutoFit/>
          </a:bodyPr>
          <a:lstStyle/>
          <a:p>
            <a:pPr algn="ctr"/>
            <a:r>
              <a:rPr lang="en-US" dirty="0">
                <a:solidFill>
                  <a:schemeClr val="bg1"/>
                </a:solidFill>
              </a:rPr>
              <a:t>#11 </a:t>
            </a:r>
            <a:r>
              <a:rPr lang="en-US" b="1" dirty="0">
                <a:solidFill>
                  <a:schemeClr val="bg1"/>
                </a:solidFill>
              </a:rPr>
              <a:t>Save &amp; Create Another  </a:t>
            </a:r>
            <a:r>
              <a:rPr lang="en-US" dirty="0">
                <a:solidFill>
                  <a:schemeClr val="bg1"/>
                </a:solidFill>
              </a:rPr>
              <a:t>to add more expense lines</a:t>
            </a:r>
          </a:p>
          <a:p>
            <a:pPr algn="ctr"/>
            <a:endParaRPr lang="en-US" dirty="0">
              <a:solidFill>
                <a:schemeClr val="bg1"/>
              </a:solidFill>
            </a:endParaRPr>
          </a:p>
          <a:p>
            <a:pPr algn="ctr"/>
            <a:r>
              <a:rPr lang="en-US" b="1" dirty="0">
                <a:solidFill>
                  <a:schemeClr val="bg1"/>
                </a:solidFill>
              </a:rPr>
              <a:t>Save &amp; Close </a:t>
            </a:r>
            <a:r>
              <a:rPr lang="en-US" dirty="0">
                <a:solidFill>
                  <a:schemeClr val="bg1"/>
                </a:solidFill>
              </a:rPr>
              <a:t>to complete</a:t>
            </a:r>
            <a:r>
              <a:rPr lang="en-US" dirty="0"/>
              <a:t> </a:t>
            </a:r>
          </a:p>
        </p:txBody>
      </p:sp>
    </p:spTree>
    <p:extLst>
      <p:ext uri="{BB962C8B-B14F-4D97-AF65-F5344CB8AC3E}">
        <p14:creationId xmlns:p14="http://schemas.microsoft.com/office/powerpoint/2010/main" val="346424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C5D0-6816-45C1-8906-AB5909BCAEF1}"/>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a:solidFill>
                  <a:srgbClr val="FFFFFF"/>
                </a:solidFill>
              </a:rPr>
              <a:t>Create a</a:t>
            </a:r>
            <a:r>
              <a:rPr lang="en-US" sz="5400" b="1" kern="1200">
                <a:solidFill>
                  <a:srgbClr val="FFFFFF"/>
                </a:solidFill>
                <a:latin typeface="+mj-lt"/>
                <a:ea typeface="+mj-ea"/>
                <a:cs typeface="+mj-cs"/>
              </a:rPr>
              <a:t> Requisition</a:t>
            </a:r>
            <a:endParaRPr lang="en-US" sz="5400" b="1" kern="1200" dirty="0">
              <a:solidFill>
                <a:srgbClr val="FFFFFF"/>
              </a:solidFill>
              <a:latin typeface="+mj-lt"/>
              <a:ea typeface="+mj-ea"/>
              <a:cs typeface="+mj-cs"/>
            </a:endParaRPr>
          </a:p>
        </p:txBody>
      </p:sp>
      <p:sp>
        <p:nvSpPr>
          <p:cNvPr id="16" name="Slide Number Placeholder 15">
            <a:extLst>
              <a:ext uri="{FF2B5EF4-FFF2-40B4-BE49-F238E27FC236}">
                <a16:creationId xmlns:a16="http://schemas.microsoft.com/office/drawing/2014/main" id="{95116042-E479-4CEE-9A30-163D6F50F80A}"/>
              </a:ext>
            </a:extLst>
          </p:cNvPr>
          <p:cNvSpPr>
            <a:spLocks noGrp="1"/>
          </p:cNvSpPr>
          <p:nvPr>
            <p:ph type="sldNum" sz="quarter" idx="12"/>
          </p:nvPr>
        </p:nvSpPr>
        <p:spPr/>
        <p:txBody>
          <a:bodyPr/>
          <a:lstStyle/>
          <a:p>
            <a:fld id="{DAD2728A-7148-4AC7-B942-DF0A90C54A65}" type="slidenum">
              <a:rPr lang="en-US" smtClean="0"/>
              <a:t>4</a:t>
            </a:fld>
            <a:endParaRPr lang="en-US" dirty="0"/>
          </a:p>
        </p:txBody>
      </p:sp>
      <p:pic>
        <p:nvPicPr>
          <p:cNvPr id="22" name="Content Placeholder 21">
            <a:extLst>
              <a:ext uri="{FF2B5EF4-FFF2-40B4-BE49-F238E27FC236}">
                <a16:creationId xmlns:a16="http://schemas.microsoft.com/office/drawing/2014/main" id="{29B6203B-0776-4993-A87E-1737068D646F}"/>
              </a:ext>
            </a:extLst>
          </p:cNvPr>
          <p:cNvPicPr>
            <a:picLocks noGrp="1" noChangeAspect="1"/>
          </p:cNvPicPr>
          <p:nvPr>
            <p:ph idx="1"/>
          </p:nvPr>
        </p:nvPicPr>
        <p:blipFill>
          <a:blip r:embed="rId2"/>
          <a:stretch>
            <a:fillRect/>
          </a:stretch>
        </p:blipFill>
        <p:spPr>
          <a:xfrm>
            <a:off x="1347749" y="1829594"/>
            <a:ext cx="9496501" cy="4351338"/>
          </a:xfrm>
        </p:spPr>
      </p:pic>
      <p:sp>
        <p:nvSpPr>
          <p:cNvPr id="23" name="Oval 22">
            <a:extLst>
              <a:ext uri="{FF2B5EF4-FFF2-40B4-BE49-F238E27FC236}">
                <a16:creationId xmlns:a16="http://schemas.microsoft.com/office/drawing/2014/main" id="{C82F1F7E-F7B9-4C4D-831A-90EC1A959335}"/>
              </a:ext>
            </a:extLst>
          </p:cNvPr>
          <p:cNvSpPr/>
          <p:nvPr/>
        </p:nvSpPr>
        <p:spPr>
          <a:xfrm>
            <a:off x="7134225" y="2943225"/>
            <a:ext cx="838200" cy="56197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F0251D7-1774-45FD-969F-38FDB5473FED}"/>
              </a:ext>
            </a:extLst>
          </p:cNvPr>
          <p:cNvSpPr/>
          <p:nvPr/>
        </p:nvSpPr>
        <p:spPr>
          <a:xfrm>
            <a:off x="4191000" y="3657600"/>
            <a:ext cx="781050" cy="93044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117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47E062-84FA-4B6F-9FE7-7EE18C64A778}"/>
              </a:ext>
            </a:extLst>
          </p:cNvPr>
          <p:cNvSpPr>
            <a:spLocks noGrp="1"/>
          </p:cNvSpPr>
          <p:nvPr>
            <p:ph type="sldNum" sz="quarter" idx="12"/>
          </p:nvPr>
        </p:nvSpPr>
        <p:spPr/>
        <p:txBody>
          <a:bodyPr/>
          <a:lstStyle/>
          <a:p>
            <a:fld id="{DAD2728A-7148-4AC7-B942-DF0A90C54A65}" type="slidenum">
              <a:rPr lang="en-US" smtClean="0"/>
              <a:t>40</a:t>
            </a:fld>
            <a:endParaRPr lang="en-US" dirty="0"/>
          </a:p>
        </p:txBody>
      </p:sp>
      <p:pic>
        <p:nvPicPr>
          <p:cNvPr id="4" name="Picture 3">
            <a:extLst>
              <a:ext uri="{FF2B5EF4-FFF2-40B4-BE49-F238E27FC236}">
                <a16:creationId xmlns:a16="http://schemas.microsoft.com/office/drawing/2014/main" id="{4C999087-5A47-41F2-A3D2-B60C3803AFAF}"/>
              </a:ext>
            </a:extLst>
          </p:cNvPr>
          <p:cNvPicPr>
            <a:picLocks noChangeAspect="1"/>
          </p:cNvPicPr>
          <p:nvPr/>
        </p:nvPicPr>
        <p:blipFill>
          <a:blip r:embed="rId2"/>
          <a:stretch>
            <a:fillRect/>
          </a:stretch>
        </p:blipFill>
        <p:spPr>
          <a:xfrm>
            <a:off x="148526" y="669754"/>
            <a:ext cx="11646976" cy="3352056"/>
          </a:xfrm>
          <a:prstGeom prst="rect">
            <a:avLst/>
          </a:prstGeom>
        </p:spPr>
      </p:pic>
      <p:sp>
        <p:nvSpPr>
          <p:cNvPr id="5" name="TextBox 4">
            <a:extLst>
              <a:ext uri="{FF2B5EF4-FFF2-40B4-BE49-F238E27FC236}">
                <a16:creationId xmlns:a16="http://schemas.microsoft.com/office/drawing/2014/main" id="{0101C7E3-2E5E-4600-9751-622DD67FBE37}"/>
              </a:ext>
            </a:extLst>
          </p:cNvPr>
          <p:cNvSpPr txBox="1"/>
          <p:nvPr/>
        </p:nvSpPr>
        <p:spPr>
          <a:xfrm>
            <a:off x="3649852" y="66958"/>
            <a:ext cx="6509288" cy="646331"/>
          </a:xfrm>
          <a:prstGeom prst="rect">
            <a:avLst/>
          </a:prstGeom>
          <a:noFill/>
        </p:spPr>
        <p:txBody>
          <a:bodyPr wrap="square" rtlCol="0">
            <a:spAutoFit/>
          </a:bodyPr>
          <a:lstStyle/>
          <a:p>
            <a:pPr algn="ctr"/>
            <a:r>
              <a:rPr lang="en-US" b="1" dirty="0">
                <a:solidFill>
                  <a:schemeClr val="bg1"/>
                </a:solidFill>
              </a:rPr>
              <a:t>#12  Submit  to send for Approvals and goes thru funds check   </a:t>
            </a:r>
          </a:p>
          <a:p>
            <a:pPr algn="ctr"/>
            <a:r>
              <a:rPr lang="en-US" b="1" dirty="0">
                <a:solidFill>
                  <a:schemeClr val="bg1"/>
                </a:solidFill>
              </a:rPr>
              <a:t>Or Save and close to go back to later </a:t>
            </a:r>
          </a:p>
        </p:txBody>
      </p:sp>
      <p:cxnSp>
        <p:nvCxnSpPr>
          <p:cNvPr id="7" name="Straight Arrow Connector 6">
            <a:extLst>
              <a:ext uri="{FF2B5EF4-FFF2-40B4-BE49-F238E27FC236}">
                <a16:creationId xmlns:a16="http://schemas.microsoft.com/office/drawing/2014/main" id="{5A008F46-CA2D-489A-B9E6-68B6D012DA12}"/>
              </a:ext>
            </a:extLst>
          </p:cNvPr>
          <p:cNvCxnSpPr>
            <a:cxnSpLocks/>
          </p:cNvCxnSpPr>
          <p:nvPr/>
        </p:nvCxnSpPr>
        <p:spPr>
          <a:xfrm>
            <a:off x="9593451" y="669754"/>
            <a:ext cx="674176" cy="44187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6DC0F5B-1235-4D3F-88EC-E23CC78AE403}"/>
              </a:ext>
            </a:extLst>
          </p:cNvPr>
          <p:cNvPicPr>
            <a:picLocks noChangeAspect="1"/>
          </p:cNvPicPr>
          <p:nvPr/>
        </p:nvPicPr>
        <p:blipFill>
          <a:blip r:embed="rId3"/>
          <a:stretch>
            <a:fillRect/>
          </a:stretch>
        </p:blipFill>
        <p:spPr>
          <a:xfrm>
            <a:off x="249264" y="4752549"/>
            <a:ext cx="11546238" cy="1853409"/>
          </a:xfrm>
          <a:prstGeom prst="rect">
            <a:avLst/>
          </a:prstGeom>
        </p:spPr>
      </p:pic>
      <p:sp>
        <p:nvSpPr>
          <p:cNvPr id="15" name="TextBox 14">
            <a:extLst>
              <a:ext uri="{FF2B5EF4-FFF2-40B4-BE49-F238E27FC236}">
                <a16:creationId xmlns:a16="http://schemas.microsoft.com/office/drawing/2014/main" id="{E1A9A1A1-A159-477E-9530-0A741D59A7C0}"/>
              </a:ext>
            </a:extLst>
          </p:cNvPr>
          <p:cNvSpPr txBox="1"/>
          <p:nvPr/>
        </p:nvSpPr>
        <p:spPr>
          <a:xfrm>
            <a:off x="195021" y="4239848"/>
            <a:ext cx="6106332" cy="369332"/>
          </a:xfrm>
          <a:prstGeom prst="rect">
            <a:avLst/>
          </a:prstGeom>
          <a:noFill/>
        </p:spPr>
        <p:txBody>
          <a:bodyPr wrap="square" rtlCol="0">
            <a:spAutoFit/>
          </a:bodyPr>
          <a:lstStyle/>
          <a:p>
            <a:r>
              <a:rPr lang="en-US" dirty="0"/>
              <a:t>Your Authorization shows as Pending Manager Approval </a:t>
            </a:r>
          </a:p>
        </p:txBody>
      </p:sp>
      <p:sp>
        <p:nvSpPr>
          <p:cNvPr id="16" name="Rectangle: Rounded Corners 15">
            <a:extLst>
              <a:ext uri="{FF2B5EF4-FFF2-40B4-BE49-F238E27FC236}">
                <a16:creationId xmlns:a16="http://schemas.microsoft.com/office/drawing/2014/main" id="{10BAD9DE-79FD-4D17-9F81-AA6F381EC564}"/>
              </a:ext>
            </a:extLst>
          </p:cNvPr>
          <p:cNvSpPr/>
          <p:nvPr/>
        </p:nvSpPr>
        <p:spPr>
          <a:xfrm>
            <a:off x="309966" y="5556142"/>
            <a:ext cx="3944319" cy="91440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20E8B625-8DBA-470A-A7A1-9F65B4E149A8}"/>
              </a:ext>
            </a:extLst>
          </p:cNvPr>
          <p:cNvCxnSpPr>
            <a:cxnSpLocks/>
          </p:cNvCxnSpPr>
          <p:nvPr/>
        </p:nvCxnSpPr>
        <p:spPr>
          <a:xfrm flipH="1">
            <a:off x="1658319" y="4638907"/>
            <a:ext cx="1914687" cy="1643271"/>
          </a:xfrm>
          <a:prstGeom prst="straightConnector1">
            <a:avLst/>
          </a:prstGeom>
          <a:ln w="571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E67C0E4-CD9B-45B2-969F-C754D5F26787}"/>
              </a:ext>
            </a:extLst>
          </p:cNvPr>
          <p:cNvSpPr txBox="1"/>
          <p:nvPr/>
        </p:nvSpPr>
        <p:spPr>
          <a:xfrm>
            <a:off x="6617776" y="4138047"/>
            <a:ext cx="5122189" cy="584775"/>
          </a:xfrm>
          <a:prstGeom prst="rect">
            <a:avLst/>
          </a:prstGeom>
          <a:noFill/>
        </p:spPr>
        <p:txBody>
          <a:bodyPr wrap="square" rtlCol="0">
            <a:spAutoFit/>
          </a:bodyPr>
          <a:lstStyle/>
          <a:p>
            <a:r>
              <a:rPr lang="en-US" sz="1600" b="1" dirty="0"/>
              <a:t>Note: if authorization fails funds check it will show as SAVED  (you will need to do a budget transfer) &amp; resubmit</a:t>
            </a:r>
          </a:p>
        </p:txBody>
      </p:sp>
    </p:spTree>
    <p:extLst>
      <p:ext uri="{BB962C8B-B14F-4D97-AF65-F5344CB8AC3E}">
        <p14:creationId xmlns:p14="http://schemas.microsoft.com/office/powerpoint/2010/main" val="1761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4FF9A9-8E71-4E65-A982-70F9FC5FBDAE}"/>
              </a:ext>
            </a:extLst>
          </p:cNvPr>
          <p:cNvSpPr>
            <a:spLocks noGrp="1"/>
          </p:cNvSpPr>
          <p:nvPr>
            <p:ph type="sldNum" sz="quarter" idx="12"/>
          </p:nvPr>
        </p:nvSpPr>
        <p:spPr/>
        <p:txBody>
          <a:bodyPr/>
          <a:lstStyle/>
          <a:p>
            <a:fld id="{DAD2728A-7148-4AC7-B942-DF0A90C54A65}" type="slidenum">
              <a:rPr lang="en-US" smtClean="0"/>
              <a:t>41</a:t>
            </a:fld>
            <a:endParaRPr lang="en-US" dirty="0"/>
          </a:p>
        </p:txBody>
      </p:sp>
      <p:sp>
        <p:nvSpPr>
          <p:cNvPr id="3" name="Rectangle 2">
            <a:extLst>
              <a:ext uri="{FF2B5EF4-FFF2-40B4-BE49-F238E27FC236}">
                <a16:creationId xmlns:a16="http://schemas.microsoft.com/office/drawing/2014/main" id="{63BB3E24-52F0-41CB-8762-AD8493AA8290}"/>
              </a:ext>
            </a:extLst>
          </p:cNvPr>
          <p:cNvSpPr/>
          <p:nvPr/>
        </p:nvSpPr>
        <p:spPr>
          <a:xfrm>
            <a:off x="594101" y="385817"/>
            <a:ext cx="11003797" cy="61934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9CACC14-00E2-4DBC-9A91-02BE3E2D6B6C}"/>
              </a:ext>
            </a:extLst>
          </p:cNvPr>
          <p:cNvSpPr txBox="1"/>
          <p:nvPr/>
        </p:nvSpPr>
        <p:spPr>
          <a:xfrm>
            <a:off x="1034542" y="545029"/>
            <a:ext cx="10547438" cy="523220"/>
          </a:xfrm>
          <a:prstGeom prst="rect">
            <a:avLst/>
          </a:prstGeom>
          <a:noFill/>
        </p:spPr>
        <p:txBody>
          <a:bodyPr wrap="square" rtlCol="0">
            <a:spAutoFit/>
          </a:bodyPr>
          <a:lstStyle/>
          <a:p>
            <a:r>
              <a:rPr lang="en-US" sz="2800" dirty="0">
                <a:solidFill>
                  <a:schemeClr val="bg1"/>
                </a:solidFill>
              </a:rPr>
              <a:t>Manager Approval   / A Manager can Reassign to another Approver</a:t>
            </a:r>
          </a:p>
        </p:txBody>
      </p:sp>
      <p:pic>
        <p:nvPicPr>
          <p:cNvPr id="6" name="Picture 5">
            <a:extLst>
              <a:ext uri="{FF2B5EF4-FFF2-40B4-BE49-F238E27FC236}">
                <a16:creationId xmlns:a16="http://schemas.microsoft.com/office/drawing/2014/main" id="{271745F6-52C9-4006-AC69-EA8E303D4C18}"/>
              </a:ext>
            </a:extLst>
          </p:cNvPr>
          <p:cNvPicPr>
            <a:picLocks noChangeAspect="1"/>
          </p:cNvPicPr>
          <p:nvPr/>
        </p:nvPicPr>
        <p:blipFill>
          <a:blip r:embed="rId2"/>
          <a:stretch>
            <a:fillRect/>
          </a:stretch>
        </p:blipFill>
        <p:spPr>
          <a:xfrm>
            <a:off x="838200" y="1594338"/>
            <a:ext cx="10262683" cy="4960204"/>
          </a:xfrm>
          <a:prstGeom prst="rect">
            <a:avLst/>
          </a:prstGeom>
        </p:spPr>
      </p:pic>
      <p:sp>
        <p:nvSpPr>
          <p:cNvPr id="11" name="Oval 10">
            <a:extLst>
              <a:ext uri="{FF2B5EF4-FFF2-40B4-BE49-F238E27FC236}">
                <a16:creationId xmlns:a16="http://schemas.microsoft.com/office/drawing/2014/main" id="{4BD4273F-303F-416D-BB98-264D2D0B3B1F}"/>
              </a:ext>
            </a:extLst>
          </p:cNvPr>
          <p:cNvSpPr/>
          <p:nvPr/>
        </p:nvSpPr>
        <p:spPr>
          <a:xfrm>
            <a:off x="6308261" y="1816552"/>
            <a:ext cx="2289907" cy="3251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BBCE292-E51E-4109-AFDD-0621656ECD49}"/>
              </a:ext>
            </a:extLst>
          </p:cNvPr>
          <p:cNvCxnSpPr>
            <a:cxnSpLocks/>
          </p:cNvCxnSpPr>
          <p:nvPr/>
        </p:nvCxnSpPr>
        <p:spPr>
          <a:xfrm flipV="1">
            <a:off x="8424985" y="3419354"/>
            <a:ext cx="500185" cy="183831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16CE93E-E937-4B3A-BF4C-489DEC2E941C}"/>
              </a:ext>
            </a:extLst>
          </p:cNvPr>
          <p:cNvCxnSpPr>
            <a:cxnSpLocks/>
          </p:cNvCxnSpPr>
          <p:nvPr/>
        </p:nvCxnSpPr>
        <p:spPr>
          <a:xfrm flipH="1" flipV="1">
            <a:off x="4803197" y="4571787"/>
            <a:ext cx="1034895" cy="122722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56A713-224D-408E-ACD3-6DEF2D84359D}"/>
              </a:ext>
            </a:extLst>
          </p:cNvPr>
          <p:cNvCxnSpPr>
            <a:cxnSpLocks/>
          </p:cNvCxnSpPr>
          <p:nvPr/>
        </p:nvCxnSpPr>
        <p:spPr>
          <a:xfrm flipV="1">
            <a:off x="1051093" y="1783789"/>
            <a:ext cx="7285293" cy="46636"/>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D70FA53-90BA-4239-A423-FB0514729DB2}"/>
              </a:ext>
            </a:extLst>
          </p:cNvPr>
          <p:cNvCxnSpPr>
            <a:cxnSpLocks/>
          </p:cNvCxnSpPr>
          <p:nvPr/>
        </p:nvCxnSpPr>
        <p:spPr>
          <a:xfrm flipV="1">
            <a:off x="8336385" y="1735833"/>
            <a:ext cx="0" cy="476919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59BC6FE-D245-495B-BEE7-E5AEC452E2DD}"/>
              </a:ext>
            </a:extLst>
          </p:cNvPr>
          <p:cNvCxnSpPr>
            <a:cxnSpLocks/>
          </p:cNvCxnSpPr>
          <p:nvPr/>
        </p:nvCxnSpPr>
        <p:spPr>
          <a:xfrm>
            <a:off x="1051092" y="1840026"/>
            <a:ext cx="1" cy="472649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B54261-C2AC-483A-83D2-E14B6F7BFAA6}"/>
              </a:ext>
            </a:extLst>
          </p:cNvPr>
          <p:cNvCxnSpPr>
            <a:cxnSpLocks/>
          </p:cNvCxnSpPr>
          <p:nvPr/>
        </p:nvCxnSpPr>
        <p:spPr>
          <a:xfrm flipV="1">
            <a:off x="1051092" y="6532635"/>
            <a:ext cx="7285293" cy="46636"/>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19679B1-8F87-4E4D-A094-0FF528936305}"/>
              </a:ext>
            </a:extLst>
          </p:cNvPr>
          <p:cNvSpPr txBox="1"/>
          <p:nvPr/>
        </p:nvSpPr>
        <p:spPr>
          <a:xfrm>
            <a:off x="5838092" y="5305596"/>
            <a:ext cx="4861169" cy="646331"/>
          </a:xfrm>
          <a:prstGeom prst="rect">
            <a:avLst/>
          </a:prstGeom>
          <a:noFill/>
        </p:spPr>
        <p:txBody>
          <a:bodyPr wrap="square" rtlCol="0">
            <a:spAutoFit/>
          </a:bodyPr>
          <a:lstStyle/>
          <a:p>
            <a:r>
              <a:rPr lang="en-US" dirty="0">
                <a:highlight>
                  <a:srgbClr val="FFFF00"/>
                </a:highlight>
              </a:rPr>
              <a:t>IF you click the blue </a:t>
            </a:r>
            <a:r>
              <a:rPr lang="en-US" b="1" dirty="0">
                <a:highlight>
                  <a:srgbClr val="FFFF00"/>
                </a:highlight>
              </a:rPr>
              <a:t>hyperlink</a:t>
            </a:r>
            <a:r>
              <a:rPr lang="en-US" dirty="0">
                <a:highlight>
                  <a:srgbClr val="FFFF00"/>
                </a:highlight>
              </a:rPr>
              <a:t> it opens this </a:t>
            </a:r>
            <a:r>
              <a:rPr lang="en-US" b="1" dirty="0">
                <a:highlight>
                  <a:srgbClr val="FFFF00"/>
                </a:highlight>
              </a:rPr>
              <a:t>window</a:t>
            </a:r>
            <a:r>
              <a:rPr lang="en-US" dirty="0">
                <a:highlight>
                  <a:srgbClr val="FFFF00"/>
                </a:highlight>
              </a:rPr>
              <a:t> to see details. </a:t>
            </a:r>
          </a:p>
        </p:txBody>
      </p:sp>
    </p:spTree>
    <p:extLst>
      <p:ext uri="{BB962C8B-B14F-4D97-AF65-F5344CB8AC3E}">
        <p14:creationId xmlns:p14="http://schemas.microsoft.com/office/powerpoint/2010/main" val="2093625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F071BE-579E-4E00-A33D-89719E528D76}"/>
              </a:ext>
            </a:extLst>
          </p:cNvPr>
          <p:cNvSpPr>
            <a:spLocks noGrp="1"/>
          </p:cNvSpPr>
          <p:nvPr>
            <p:ph type="sldNum" sz="quarter" idx="12"/>
          </p:nvPr>
        </p:nvSpPr>
        <p:spPr/>
        <p:txBody>
          <a:bodyPr/>
          <a:lstStyle/>
          <a:p>
            <a:fld id="{DAD2728A-7148-4AC7-B942-DF0A90C54A65}" type="slidenum">
              <a:rPr lang="en-US" smtClean="0"/>
              <a:t>42</a:t>
            </a:fld>
            <a:endParaRPr lang="en-US" dirty="0"/>
          </a:p>
        </p:txBody>
      </p:sp>
      <p:pic>
        <p:nvPicPr>
          <p:cNvPr id="6" name="Picture 5">
            <a:extLst>
              <a:ext uri="{FF2B5EF4-FFF2-40B4-BE49-F238E27FC236}">
                <a16:creationId xmlns:a16="http://schemas.microsoft.com/office/drawing/2014/main" id="{37720394-9BC3-4101-BF92-47B97CC1927F}"/>
              </a:ext>
            </a:extLst>
          </p:cNvPr>
          <p:cNvPicPr>
            <a:picLocks noChangeAspect="1"/>
          </p:cNvPicPr>
          <p:nvPr/>
        </p:nvPicPr>
        <p:blipFill>
          <a:blip r:embed="rId2"/>
          <a:stretch>
            <a:fillRect/>
          </a:stretch>
        </p:blipFill>
        <p:spPr>
          <a:xfrm>
            <a:off x="175850" y="352425"/>
            <a:ext cx="9391650" cy="3076575"/>
          </a:xfrm>
          <a:prstGeom prst="rect">
            <a:avLst/>
          </a:prstGeom>
        </p:spPr>
      </p:pic>
      <p:sp>
        <p:nvSpPr>
          <p:cNvPr id="7" name="TextBox 6">
            <a:extLst>
              <a:ext uri="{FF2B5EF4-FFF2-40B4-BE49-F238E27FC236}">
                <a16:creationId xmlns:a16="http://schemas.microsoft.com/office/drawing/2014/main" id="{B23044C1-6AF2-4292-B61A-D9725F602ACA}"/>
              </a:ext>
            </a:extLst>
          </p:cNvPr>
          <p:cNvSpPr txBox="1"/>
          <p:nvPr/>
        </p:nvSpPr>
        <p:spPr>
          <a:xfrm>
            <a:off x="8737600" y="4821382"/>
            <a:ext cx="3214255" cy="369332"/>
          </a:xfrm>
          <a:prstGeom prst="rect">
            <a:avLst/>
          </a:prstGeom>
          <a:noFill/>
        </p:spPr>
        <p:txBody>
          <a:bodyPr wrap="square" rtlCol="0">
            <a:spAutoFit/>
          </a:bodyPr>
          <a:lstStyle/>
          <a:p>
            <a:r>
              <a:rPr lang="en-US" dirty="0"/>
              <a:t>Approved to take the trip </a:t>
            </a:r>
          </a:p>
        </p:txBody>
      </p:sp>
      <p:pic>
        <p:nvPicPr>
          <p:cNvPr id="4" name="Picture 3">
            <a:extLst>
              <a:ext uri="{FF2B5EF4-FFF2-40B4-BE49-F238E27FC236}">
                <a16:creationId xmlns:a16="http://schemas.microsoft.com/office/drawing/2014/main" id="{68DDDDB0-BD73-4C96-94AC-0C725B7D4902}"/>
              </a:ext>
            </a:extLst>
          </p:cNvPr>
          <p:cNvPicPr>
            <a:picLocks noChangeAspect="1"/>
          </p:cNvPicPr>
          <p:nvPr/>
        </p:nvPicPr>
        <p:blipFill>
          <a:blip r:embed="rId3"/>
          <a:stretch>
            <a:fillRect/>
          </a:stretch>
        </p:blipFill>
        <p:spPr>
          <a:xfrm>
            <a:off x="6728583" y="789354"/>
            <a:ext cx="5223272" cy="5749558"/>
          </a:xfrm>
          <a:prstGeom prst="rect">
            <a:avLst/>
          </a:prstGeom>
        </p:spPr>
      </p:pic>
      <p:sp>
        <p:nvSpPr>
          <p:cNvPr id="3" name="Oval 2">
            <a:extLst>
              <a:ext uri="{FF2B5EF4-FFF2-40B4-BE49-F238E27FC236}">
                <a16:creationId xmlns:a16="http://schemas.microsoft.com/office/drawing/2014/main" id="{C6947B40-D416-4419-8B51-67C4587F93E8}"/>
              </a:ext>
            </a:extLst>
          </p:cNvPr>
          <p:cNvSpPr/>
          <p:nvPr/>
        </p:nvSpPr>
        <p:spPr>
          <a:xfrm>
            <a:off x="547076" y="1437420"/>
            <a:ext cx="2375877" cy="1071318"/>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437B864-AE72-4D1F-A983-756545BCF7A6}"/>
              </a:ext>
            </a:extLst>
          </p:cNvPr>
          <p:cNvSpPr/>
          <p:nvPr/>
        </p:nvSpPr>
        <p:spPr>
          <a:xfrm>
            <a:off x="6652669" y="2064288"/>
            <a:ext cx="3796499" cy="1071318"/>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88BB4D-969E-490B-8FB6-496466AC873A}"/>
              </a:ext>
            </a:extLst>
          </p:cNvPr>
          <p:cNvSpPr txBox="1"/>
          <p:nvPr/>
        </p:nvSpPr>
        <p:spPr>
          <a:xfrm>
            <a:off x="1398954" y="3813908"/>
            <a:ext cx="4697046" cy="2554545"/>
          </a:xfrm>
          <a:prstGeom prst="rect">
            <a:avLst/>
          </a:prstGeom>
          <a:noFill/>
        </p:spPr>
        <p:txBody>
          <a:bodyPr wrap="square" rtlCol="0">
            <a:spAutoFit/>
          </a:bodyPr>
          <a:lstStyle/>
          <a:p>
            <a:pPr algn="ctr"/>
            <a:r>
              <a:rPr lang="en-US" sz="3200" dirty="0"/>
              <a:t>Your request to spend funds </a:t>
            </a:r>
          </a:p>
          <a:p>
            <a:pPr algn="ctr"/>
            <a:r>
              <a:rPr lang="en-US" sz="3200" dirty="0"/>
              <a:t>AUTHORIZATION </a:t>
            </a:r>
          </a:p>
          <a:p>
            <a:pPr algn="ctr"/>
            <a:r>
              <a:rPr lang="en-US" sz="3200" dirty="0"/>
              <a:t>is approved, you can now plan your trip. </a:t>
            </a:r>
          </a:p>
        </p:txBody>
      </p:sp>
      <p:cxnSp>
        <p:nvCxnSpPr>
          <p:cNvPr id="10" name="Straight Arrow Connector 9">
            <a:extLst>
              <a:ext uri="{FF2B5EF4-FFF2-40B4-BE49-F238E27FC236}">
                <a16:creationId xmlns:a16="http://schemas.microsoft.com/office/drawing/2014/main" id="{8862F544-9E96-4B25-861A-B700756DF504}"/>
              </a:ext>
            </a:extLst>
          </p:cNvPr>
          <p:cNvCxnSpPr>
            <a:cxnSpLocks/>
          </p:cNvCxnSpPr>
          <p:nvPr/>
        </p:nvCxnSpPr>
        <p:spPr>
          <a:xfrm flipH="1" flipV="1">
            <a:off x="1735016" y="2243016"/>
            <a:ext cx="1187937" cy="163341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C1C871-711F-43A5-89C1-683051ECA6A9}"/>
              </a:ext>
            </a:extLst>
          </p:cNvPr>
          <p:cNvCxnSpPr>
            <a:cxnSpLocks/>
          </p:cNvCxnSpPr>
          <p:nvPr/>
        </p:nvCxnSpPr>
        <p:spPr>
          <a:xfrm flipV="1">
            <a:off x="4344228" y="2599947"/>
            <a:ext cx="2778700" cy="127648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046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7D381-D6CC-4AE6-B355-6EC03D103D5F}"/>
              </a:ext>
            </a:extLst>
          </p:cNvPr>
          <p:cNvSpPr>
            <a:spLocks noGrp="1"/>
          </p:cNvSpPr>
          <p:nvPr>
            <p:ph type="sldNum" sz="quarter" idx="12"/>
          </p:nvPr>
        </p:nvSpPr>
        <p:spPr/>
        <p:txBody>
          <a:bodyPr/>
          <a:lstStyle/>
          <a:p>
            <a:fld id="{DAD2728A-7148-4AC7-B942-DF0A90C54A65}" type="slidenum">
              <a:rPr lang="en-US" smtClean="0"/>
              <a:t>43</a:t>
            </a:fld>
            <a:endParaRPr lang="en-US" dirty="0"/>
          </a:p>
        </p:txBody>
      </p:sp>
      <p:pic>
        <p:nvPicPr>
          <p:cNvPr id="4" name="Picture 3">
            <a:extLst>
              <a:ext uri="{FF2B5EF4-FFF2-40B4-BE49-F238E27FC236}">
                <a16:creationId xmlns:a16="http://schemas.microsoft.com/office/drawing/2014/main" id="{998D5C83-6456-483C-B802-1FC8A9721A42}"/>
              </a:ext>
            </a:extLst>
          </p:cNvPr>
          <p:cNvPicPr>
            <a:picLocks noChangeAspect="1"/>
          </p:cNvPicPr>
          <p:nvPr/>
        </p:nvPicPr>
        <p:blipFill>
          <a:blip r:embed="rId2"/>
          <a:stretch>
            <a:fillRect/>
          </a:stretch>
        </p:blipFill>
        <p:spPr>
          <a:xfrm>
            <a:off x="3581401" y="4504965"/>
            <a:ext cx="7656163" cy="2232008"/>
          </a:xfrm>
          <a:prstGeom prst="rect">
            <a:avLst/>
          </a:prstGeom>
        </p:spPr>
      </p:pic>
      <p:sp>
        <p:nvSpPr>
          <p:cNvPr id="5" name="Rectangle 4">
            <a:extLst>
              <a:ext uri="{FF2B5EF4-FFF2-40B4-BE49-F238E27FC236}">
                <a16:creationId xmlns:a16="http://schemas.microsoft.com/office/drawing/2014/main" id="{06A2BA0A-8B69-4841-85E8-D6D3F64591D5}"/>
              </a:ext>
            </a:extLst>
          </p:cNvPr>
          <p:cNvSpPr/>
          <p:nvPr/>
        </p:nvSpPr>
        <p:spPr>
          <a:xfrm>
            <a:off x="418454" y="263471"/>
            <a:ext cx="11429999" cy="10926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32F7FF7-8E34-4B03-B02D-74712E07677F}"/>
              </a:ext>
            </a:extLst>
          </p:cNvPr>
          <p:cNvSpPr txBox="1"/>
          <p:nvPr/>
        </p:nvSpPr>
        <p:spPr>
          <a:xfrm>
            <a:off x="573437" y="517512"/>
            <a:ext cx="11491993" cy="523220"/>
          </a:xfrm>
          <a:prstGeom prst="rect">
            <a:avLst/>
          </a:prstGeom>
          <a:noFill/>
        </p:spPr>
        <p:txBody>
          <a:bodyPr wrap="square" rtlCol="0">
            <a:spAutoFit/>
          </a:bodyPr>
          <a:lstStyle/>
          <a:p>
            <a:r>
              <a:rPr lang="en-US" sz="2800" b="1" dirty="0">
                <a:solidFill>
                  <a:schemeClr val="bg1"/>
                </a:solidFill>
              </a:rPr>
              <a:t>You are Back from the Trip and Need to Ask for Personal Reimbursement </a:t>
            </a:r>
          </a:p>
        </p:txBody>
      </p:sp>
      <p:pic>
        <p:nvPicPr>
          <p:cNvPr id="8" name="Picture 7">
            <a:extLst>
              <a:ext uri="{FF2B5EF4-FFF2-40B4-BE49-F238E27FC236}">
                <a16:creationId xmlns:a16="http://schemas.microsoft.com/office/drawing/2014/main" id="{B0588F17-16C8-4831-A620-96A82AE003F8}"/>
              </a:ext>
            </a:extLst>
          </p:cNvPr>
          <p:cNvPicPr>
            <a:picLocks noChangeAspect="1"/>
          </p:cNvPicPr>
          <p:nvPr/>
        </p:nvPicPr>
        <p:blipFill>
          <a:blip r:embed="rId3"/>
          <a:stretch>
            <a:fillRect/>
          </a:stretch>
        </p:blipFill>
        <p:spPr>
          <a:xfrm>
            <a:off x="108488" y="1395545"/>
            <a:ext cx="5733243" cy="2974059"/>
          </a:xfrm>
          <a:prstGeom prst="rect">
            <a:avLst/>
          </a:prstGeom>
        </p:spPr>
      </p:pic>
      <p:sp>
        <p:nvSpPr>
          <p:cNvPr id="9" name="Oval 8">
            <a:extLst>
              <a:ext uri="{FF2B5EF4-FFF2-40B4-BE49-F238E27FC236}">
                <a16:creationId xmlns:a16="http://schemas.microsoft.com/office/drawing/2014/main" id="{AC27A0DE-586E-4F43-8FF7-C181A77B7E89}"/>
              </a:ext>
            </a:extLst>
          </p:cNvPr>
          <p:cNvSpPr/>
          <p:nvPr/>
        </p:nvSpPr>
        <p:spPr>
          <a:xfrm>
            <a:off x="271220" y="1712563"/>
            <a:ext cx="480447" cy="63543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62E11F1-FD10-4137-9919-1FF113DB6D85}"/>
              </a:ext>
            </a:extLst>
          </p:cNvPr>
          <p:cNvSpPr/>
          <p:nvPr/>
        </p:nvSpPr>
        <p:spPr>
          <a:xfrm>
            <a:off x="4011478" y="3111285"/>
            <a:ext cx="560522" cy="63543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D7B70A5-6E9E-47AE-BCFC-03DE5A6EE036}"/>
              </a:ext>
            </a:extLst>
          </p:cNvPr>
          <p:cNvSpPr/>
          <p:nvPr/>
        </p:nvSpPr>
        <p:spPr>
          <a:xfrm>
            <a:off x="3715718" y="5310357"/>
            <a:ext cx="747794" cy="69871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8B4E2A-6F53-4E20-8660-D9D5EF796303}"/>
              </a:ext>
            </a:extLst>
          </p:cNvPr>
          <p:cNvSpPr txBox="1"/>
          <p:nvPr/>
        </p:nvSpPr>
        <p:spPr>
          <a:xfrm>
            <a:off x="6502401" y="3223647"/>
            <a:ext cx="4943098" cy="1231106"/>
          </a:xfrm>
          <a:prstGeom prst="rect">
            <a:avLst/>
          </a:prstGeom>
          <a:noFill/>
        </p:spPr>
        <p:txBody>
          <a:bodyPr wrap="square" rtlCol="0">
            <a:spAutoFit/>
          </a:bodyPr>
          <a:lstStyle/>
          <a:p>
            <a:pPr algn="ctr"/>
            <a:r>
              <a:rPr lang="en-US" dirty="0">
                <a:solidFill>
                  <a:schemeClr val="bg1"/>
                </a:solidFill>
              </a:rPr>
              <a:t>Only </a:t>
            </a:r>
            <a:r>
              <a:rPr lang="en-US" sz="2000" b="1" dirty="0">
                <a:solidFill>
                  <a:schemeClr val="bg1"/>
                </a:solidFill>
              </a:rPr>
              <a:t>Expense Reports </a:t>
            </a:r>
          </a:p>
          <a:p>
            <a:pPr algn="ctr"/>
            <a:r>
              <a:rPr lang="en-US" sz="1600" dirty="0">
                <a:solidFill>
                  <a:schemeClr val="bg1"/>
                </a:solidFill>
              </a:rPr>
              <a:t>(NOT Authorizations)</a:t>
            </a:r>
            <a:r>
              <a:rPr lang="en-US" dirty="0">
                <a:solidFill>
                  <a:schemeClr val="bg1"/>
                </a:solidFill>
              </a:rPr>
              <a:t>  show on this turntable.. The more you do the more will be lined up across the page</a:t>
            </a:r>
            <a:r>
              <a:rPr lang="en-US" dirty="0"/>
              <a:t>. </a:t>
            </a:r>
          </a:p>
        </p:txBody>
      </p:sp>
      <p:cxnSp>
        <p:nvCxnSpPr>
          <p:cNvPr id="12" name="Straight Arrow Connector 11">
            <a:extLst>
              <a:ext uri="{FF2B5EF4-FFF2-40B4-BE49-F238E27FC236}">
                <a16:creationId xmlns:a16="http://schemas.microsoft.com/office/drawing/2014/main" id="{7350CE98-89C9-4CB6-A47F-91A9F67C5803}"/>
              </a:ext>
            </a:extLst>
          </p:cNvPr>
          <p:cNvCxnSpPr>
            <a:cxnSpLocks/>
          </p:cNvCxnSpPr>
          <p:nvPr/>
        </p:nvCxnSpPr>
        <p:spPr>
          <a:xfrm flipH="1">
            <a:off x="5633634" y="4174097"/>
            <a:ext cx="2976966" cy="143890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505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165FB-224D-4351-BC69-FDD8FB3451BD}"/>
              </a:ext>
            </a:extLst>
          </p:cNvPr>
          <p:cNvSpPr>
            <a:spLocks noGrp="1"/>
          </p:cNvSpPr>
          <p:nvPr>
            <p:ph type="sldNum" sz="quarter" idx="12"/>
          </p:nvPr>
        </p:nvSpPr>
        <p:spPr/>
        <p:txBody>
          <a:bodyPr/>
          <a:lstStyle/>
          <a:p>
            <a:fld id="{DAD2728A-7148-4AC7-B942-DF0A90C54A65}" type="slidenum">
              <a:rPr lang="en-US" smtClean="0"/>
              <a:t>44</a:t>
            </a:fld>
            <a:endParaRPr lang="en-US" dirty="0"/>
          </a:p>
        </p:txBody>
      </p:sp>
      <p:pic>
        <p:nvPicPr>
          <p:cNvPr id="4" name="Picture 3">
            <a:extLst>
              <a:ext uri="{FF2B5EF4-FFF2-40B4-BE49-F238E27FC236}">
                <a16:creationId xmlns:a16="http://schemas.microsoft.com/office/drawing/2014/main" id="{9DCFFABF-0700-4784-9D90-E8848DB9A544}"/>
              </a:ext>
            </a:extLst>
          </p:cNvPr>
          <p:cNvPicPr>
            <a:picLocks noChangeAspect="1"/>
          </p:cNvPicPr>
          <p:nvPr/>
        </p:nvPicPr>
        <p:blipFill>
          <a:blip r:embed="rId2"/>
          <a:stretch>
            <a:fillRect/>
          </a:stretch>
        </p:blipFill>
        <p:spPr>
          <a:xfrm>
            <a:off x="476571" y="220944"/>
            <a:ext cx="10872061" cy="1936493"/>
          </a:xfrm>
          <a:prstGeom prst="rect">
            <a:avLst/>
          </a:prstGeom>
        </p:spPr>
      </p:pic>
      <p:pic>
        <p:nvPicPr>
          <p:cNvPr id="8" name="Picture 7">
            <a:extLst>
              <a:ext uri="{FF2B5EF4-FFF2-40B4-BE49-F238E27FC236}">
                <a16:creationId xmlns:a16="http://schemas.microsoft.com/office/drawing/2014/main" id="{F08B1A55-109D-4A53-964D-AD7DF93FB09E}"/>
              </a:ext>
            </a:extLst>
          </p:cNvPr>
          <p:cNvPicPr>
            <a:picLocks noChangeAspect="1"/>
          </p:cNvPicPr>
          <p:nvPr/>
        </p:nvPicPr>
        <p:blipFill>
          <a:blip r:embed="rId3"/>
          <a:stretch>
            <a:fillRect/>
          </a:stretch>
        </p:blipFill>
        <p:spPr>
          <a:xfrm>
            <a:off x="-56827" y="3616307"/>
            <a:ext cx="11484244" cy="2846203"/>
          </a:xfrm>
          <a:prstGeom prst="rect">
            <a:avLst/>
          </a:prstGeom>
        </p:spPr>
      </p:pic>
      <p:sp>
        <p:nvSpPr>
          <p:cNvPr id="3" name="Oval 2">
            <a:extLst>
              <a:ext uri="{FF2B5EF4-FFF2-40B4-BE49-F238E27FC236}">
                <a16:creationId xmlns:a16="http://schemas.microsoft.com/office/drawing/2014/main" id="{B5F8AA20-DD18-4BDE-801B-151D42C298A6}"/>
              </a:ext>
            </a:extLst>
          </p:cNvPr>
          <p:cNvSpPr/>
          <p:nvPr/>
        </p:nvSpPr>
        <p:spPr>
          <a:xfrm>
            <a:off x="674176" y="681925"/>
            <a:ext cx="2014780" cy="38745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93C02A7-DA1B-4314-B0B2-CB5DFE42EE96}"/>
              </a:ext>
            </a:extLst>
          </p:cNvPr>
          <p:cNvSpPr/>
          <p:nvPr/>
        </p:nvSpPr>
        <p:spPr>
          <a:xfrm>
            <a:off x="767166" y="1703355"/>
            <a:ext cx="945397" cy="38745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0F4D2CB-2976-42A1-8757-B47C3CF3A567}"/>
              </a:ext>
            </a:extLst>
          </p:cNvPr>
          <p:cNvSpPr/>
          <p:nvPr/>
        </p:nvSpPr>
        <p:spPr>
          <a:xfrm>
            <a:off x="1216617" y="3510366"/>
            <a:ext cx="2696705" cy="25897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ACD28D3-CE07-4729-AEDF-8CECD638ECAC}"/>
              </a:ext>
            </a:extLst>
          </p:cNvPr>
          <p:cNvSpPr/>
          <p:nvPr/>
        </p:nvSpPr>
        <p:spPr>
          <a:xfrm>
            <a:off x="6887707" y="4117259"/>
            <a:ext cx="4827722" cy="90665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2842654-1737-4C19-9451-86AF843F1969}"/>
              </a:ext>
            </a:extLst>
          </p:cNvPr>
          <p:cNvSpPr/>
          <p:nvPr/>
        </p:nvSpPr>
        <p:spPr>
          <a:xfrm>
            <a:off x="6704309" y="5162261"/>
            <a:ext cx="2014780" cy="33632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0BD2F5A-2D3B-4A02-9491-A85043AD3DC0}"/>
              </a:ext>
            </a:extLst>
          </p:cNvPr>
          <p:cNvSpPr txBox="1"/>
          <p:nvPr/>
        </p:nvSpPr>
        <p:spPr>
          <a:xfrm>
            <a:off x="3084163" y="480447"/>
            <a:ext cx="2828439" cy="646331"/>
          </a:xfrm>
          <a:prstGeom prst="rect">
            <a:avLst/>
          </a:prstGeom>
          <a:noFill/>
        </p:spPr>
        <p:txBody>
          <a:bodyPr wrap="square" rtlCol="0">
            <a:spAutoFit/>
          </a:bodyPr>
          <a:lstStyle/>
          <a:p>
            <a:pPr algn="ctr"/>
            <a:r>
              <a:rPr lang="en-US" b="1" dirty="0">
                <a:highlight>
                  <a:srgbClr val="FFFF00"/>
                </a:highlight>
              </a:rPr>
              <a:t>#1 Type in the same name as the request! </a:t>
            </a:r>
          </a:p>
        </p:txBody>
      </p:sp>
      <p:sp>
        <p:nvSpPr>
          <p:cNvPr id="11" name="TextBox 10">
            <a:extLst>
              <a:ext uri="{FF2B5EF4-FFF2-40B4-BE49-F238E27FC236}">
                <a16:creationId xmlns:a16="http://schemas.microsoft.com/office/drawing/2014/main" id="{E3426B65-9783-4EFC-BAFB-40C6FC2E6761}"/>
              </a:ext>
            </a:extLst>
          </p:cNvPr>
          <p:cNvSpPr txBox="1"/>
          <p:nvPr/>
        </p:nvSpPr>
        <p:spPr>
          <a:xfrm>
            <a:off x="3370881" y="1380189"/>
            <a:ext cx="1906292" cy="646331"/>
          </a:xfrm>
          <a:prstGeom prst="rect">
            <a:avLst/>
          </a:prstGeom>
          <a:noFill/>
        </p:spPr>
        <p:txBody>
          <a:bodyPr wrap="square" rtlCol="0">
            <a:spAutoFit/>
          </a:bodyPr>
          <a:lstStyle/>
          <a:p>
            <a:pPr algn="ctr"/>
            <a:r>
              <a:rPr lang="en-US" b="1" dirty="0">
                <a:highlight>
                  <a:srgbClr val="FFFF00"/>
                </a:highlight>
              </a:rPr>
              <a:t>#2 Click to create expense lines </a:t>
            </a:r>
          </a:p>
        </p:txBody>
      </p:sp>
      <p:cxnSp>
        <p:nvCxnSpPr>
          <p:cNvPr id="13" name="Straight Arrow Connector 12">
            <a:extLst>
              <a:ext uri="{FF2B5EF4-FFF2-40B4-BE49-F238E27FC236}">
                <a16:creationId xmlns:a16="http://schemas.microsoft.com/office/drawing/2014/main" id="{ADE4F15B-71A5-4D2A-836B-EC519AB1A724}"/>
              </a:ext>
            </a:extLst>
          </p:cNvPr>
          <p:cNvCxnSpPr>
            <a:cxnSpLocks/>
          </p:cNvCxnSpPr>
          <p:nvPr/>
        </p:nvCxnSpPr>
        <p:spPr>
          <a:xfrm flipH="1">
            <a:off x="2688957" y="984142"/>
            <a:ext cx="991890" cy="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239719-1B76-4281-ADCB-3A0AC74E8515}"/>
              </a:ext>
            </a:extLst>
          </p:cNvPr>
          <p:cNvCxnSpPr>
            <a:cxnSpLocks/>
          </p:cNvCxnSpPr>
          <p:nvPr/>
        </p:nvCxnSpPr>
        <p:spPr>
          <a:xfrm flipH="1">
            <a:off x="1712565" y="1703354"/>
            <a:ext cx="1813299" cy="1039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ADAE70-3B69-4E3E-A9DA-AA38210DC17C}"/>
              </a:ext>
            </a:extLst>
          </p:cNvPr>
          <p:cNvSpPr txBox="1"/>
          <p:nvPr/>
        </p:nvSpPr>
        <p:spPr>
          <a:xfrm>
            <a:off x="674176" y="2471560"/>
            <a:ext cx="4029560" cy="646331"/>
          </a:xfrm>
          <a:prstGeom prst="rect">
            <a:avLst/>
          </a:prstGeom>
          <a:noFill/>
        </p:spPr>
        <p:txBody>
          <a:bodyPr wrap="square" rtlCol="0">
            <a:spAutoFit/>
          </a:bodyPr>
          <a:lstStyle/>
          <a:p>
            <a:r>
              <a:rPr lang="en-US" dirty="0"/>
              <a:t>#3 Page opens and changes expense lines depending on the Type you pick. </a:t>
            </a:r>
          </a:p>
        </p:txBody>
      </p:sp>
      <p:cxnSp>
        <p:nvCxnSpPr>
          <p:cNvPr id="23" name="Straight Arrow Connector 22">
            <a:extLst>
              <a:ext uri="{FF2B5EF4-FFF2-40B4-BE49-F238E27FC236}">
                <a16:creationId xmlns:a16="http://schemas.microsoft.com/office/drawing/2014/main" id="{0AB22EA6-76C5-4089-90BA-954CE98A9435}"/>
              </a:ext>
            </a:extLst>
          </p:cNvPr>
          <p:cNvCxnSpPr>
            <a:cxnSpLocks/>
          </p:cNvCxnSpPr>
          <p:nvPr/>
        </p:nvCxnSpPr>
        <p:spPr>
          <a:xfrm flipH="1">
            <a:off x="3625315" y="3104667"/>
            <a:ext cx="263469" cy="77812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904CBF6-9241-424D-A887-0220659300A5}"/>
              </a:ext>
            </a:extLst>
          </p:cNvPr>
          <p:cNvSpPr txBox="1"/>
          <p:nvPr/>
        </p:nvSpPr>
        <p:spPr>
          <a:xfrm>
            <a:off x="5962971" y="2131101"/>
            <a:ext cx="5752458" cy="1277273"/>
          </a:xfrm>
          <a:prstGeom prst="rect">
            <a:avLst/>
          </a:prstGeom>
          <a:noFill/>
        </p:spPr>
        <p:txBody>
          <a:bodyPr wrap="square" rtlCol="0">
            <a:spAutoFit/>
          </a:bodyPr>
          <a:lstStyle/>
          <a:p>
            <a:r>
              <a:rPr lang="en-US" dirty="0"/>
              <a:t>                                #4 Attach receipt(s) for </a:t>
            </a:r>
            <a:r>
              <a:rPr lang="en-US" b="1" dirty="0"/>
              <a:t>this line charge</a:t>
            </a:r>
          </a:p>
          <a:p>
            <a:r>
              <a:rPr lang="en-US" dirty="0"/>
              <a:t>			(drag and drop option)</a:t>
            </a:r>
          </a:p>
          <a:p>
            <a:endParaRPr lang="en-US" sz="500" dirty="0"/>
          </a:p>
          <a:p>
            <a:r>
              <a:rPr lang="en-US" dirty="0"/>
              <a:t>#5 click Authorization </a:t>
            </a:r>
            <a:r>
              <a:rPr lang="en-US" sz="1600" dirty="0"/>
              <a:t>(this is when you asked for funds)      </a:t>
            </a:r>
            <a:r>
              <a:rPr lang="en-US" dirty="0"/>
              <a:t>opens to a new box</a:t>
            </a:r>
          </a:p>
        </p:txBody>
      </p:sp>
      <p:cxnSp>
        <p:nvCxnSpPr>
          <p:cNvPr id="26" name="Straight Arrow Connector 25">
            <a:extLst>
              <a:ext uri="{FF2B5EF4-FFF2-40B4-BE49-F238E27FC236}">
                <a16:creationId xmlns:a16="http://schemas.microsoft.com/office/drawing/2014/main" id="{532DF4AF-144A-4B97-8B2D-AA3B75E08D1D}"/>
              </a:ext>
            </a:extLst>
          </p:cNvPr>
          <p:cNvCxnSpPr>
            <a:cxnSpLocks/>
          </p:cNvCxnSpPr>
          <p:nvPr/>
        </p:nvCxnSpPr>
        <p:spPr>
          <a:xfrm flipH="1">
            <a:off x="10190137" y="2640355"/>
            <a:ext cx="936356" cy="206020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F7A399D-FC17-4FD1-9BBC-96DA89C44F12}"/>
              </a:ext>
            </a:extLst>
          </p:cNvPr>
          <p:cNvCxnSpPr>
            <a:cxnSpLocks/>
          </p:cNvCxnSpPr>
          <p:nvPr/>
        </p:nvCxnSpPr>
        <p:spPr>
          <a:xfrm>
            <a:off x="6704310" y="3422306"/>
            <a:ext cx="158859" cy="179256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A3F451F8-68D1-4D2D-85F5-5296B60A25C8}"/>
              </a:ext>
            </a:extLst>
          </p:cNvPr>
          <p:cNvSpPr/>
          <p:nvPr/>
        </p:nvSpPr>
        <p:spPr>
          <a:xfrm>
            <a:off x="7431437" y="5416658"/>
            <a:ext cx="2533973" cy="46501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29F59FE-1C9B-4702-B7D2-58D081EB933E}"/>
              </a:ext>
            </a:extLst>
          </p:cNvPr>
          <p:cNvSpPr txBox="1"/>
          <p:nvPr/>
        </p:nvSpPr>
        <p:spPr>
          <a:xfrm>
            <a:off x="6455044" y="5974597"/>
            <a:ext cx="4951709" cy="584775"/>
          </a:xfrm>
          <a:prstGeom prst="rect">
            <a:avLst/>
          </a:prstGeom>
          <a:noFill/>
        </p:spPr>
        <p:txBody>
          <a:bodyPr wrap="square" rtlCol="0">
            <a:spAutoFit/>
          </a:bodyPr>
          <a:lstStyle/>
          <a:p>
            <a:r>
              <a:rPr lang="en-US" sz="1600" dirty="0">
                <a:highlight>
                  <a:srgbClr val="FFFF00"/>
                </a:highlight>
              </a:rPr>
              <a:t>Make sure the </a:t>
            </a:r>
            <a:r>
              <a:rPr lang="en-US" sz="1600" dirty="0" err="1">
                <a:highlight>
                  <a:srgbClr val="FFFF00"/>
                </a:highlight>
              </a:rPr>
              <a:t>gl</a:t>
            </a:r>
            <a:r>
              <a:rPr lang="en-US" sz="1600" dirty="0">
                <a:highlight>
                  <a:srgbClr val="FFFF00"/>
                </a:highlight>
              </a:rPr>
              <a:t> account matches the account used when funds were requested before the trip </a:t>
            </a:r>
          </a:p>
        </p:txBody>
      </p:sp>
      <p:cxnSp>
        <p:nvCxnSpPr>
          <p:cNvPr id="41" name="Straight Arrow Connector 40">
            <a:extLst>
              <a:ext uri="{FF2B5EF4-FFF2-40B4-BE49-F238E27FC236}">
                <a16:creationId xmlns:a16="http://schemas.microsoft.com/office/drawing/2014/main" id="{3E18D2AF-ECE4-4F0F-9ECD-1B98CA130AE0}"/>
              </a:ext>
            </a:extLst>
          </p:cNvPr>
          <p:cNvCxnSpPr>
            <a:cxnSpLocks/>
          </p:cNvCxnSpPr>
          <p:nvPr/>
        </p:nvCxnSpPr>
        <p:spPr>
          <a:xfrm flipH="1" flipV="1">
            <a:off x="9982200" y="5709887"/>
            <a:ext cx="322881" cy="27772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193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C0A9D-3012-4289-8391-CA2E80B87F7E}"/>
              </a:ext>
            </a:extLst>
          </p:cNvPr>
          <p:cNvSpPr>
            <a:spLocks noGrp="1"/>
          </p:cNvSpPr>
          <p:nvPr>
            <p:ph type="sldNum" sz="quarter" idx="12"/>
          </p:nvPr>
        </p:nvSpPr>
        <p:spPr/>
        <p:txBody>
          <a:bodyPr/>
          <a:lstStyle/>
          <a:p>
            <a:fld id="{DAD2728A-7148-4AC7-B942-DF0A90C54A65}" type="slidenum">
              <a:rPr lang="en-US" smtClean="0"/>
              <a:t>45</a:t>
            </a:fld>
            <a:endParaRPr lang="en-US" dirty="0"/>
          </a:p>
        </p:txBody>
      </p:sp>
      <p:pic>
        <p:nvPicPr>
          <p:cNvPr id="4" name="Picture 3">
            <a:extLst>
              <a:ext uri="{FF2B5EF4-FFF2-40B4-BE49-F238E27FC236}">
                <a16:creationId xmlns:a16="http://schemas.microsoft.com/office/drawing/2014/main" id="{840C26D1-87E1-483A-9D87-96A5E5423F07}"/>
              </a:ext>
            </a:extLst>
          </p:cNvPr>
          <p:cNvPicPr>
            <a:picLocks noChangeAspect="1"/>
          </p:cNvPicPr>
          <p:nvPr/>
        </p:nvPicPr>
        <p:blipFill>
          <a:blip r:embed="rId2"/>
          <a:stretch>
            <a:fillRect/>
          </a:stretch>
        </p:blipFill>
        <p:spPr>
          <a:xfrm>
            <a:off x="1776249" y="2191396"/>
            <a:ext cx="7477125" cy="3467100"/>
          </a:xfrm>
          <a:prstGeom prst="rect">
            <a:avLst/>
          </a:prstGeom>
        </p:spPr>
      </p:pic>
      <p:sp>
        <p:nvSpPr>
          <p:cNvPr id="3" name="TextBox 2">
            <a:extLst>
              <a:ext uri="{FF2B5EF4-FFF2-40B4-BE49-F238E27FC236}">
                <a16:creationId xmlns:a16="http://schemas.microsoft.com/office/drawing/2014/main" id="{0FA45B85-7D91-4297-8AD8-D18D074A900E}"/>
              </a:ext>
            </a:extLst>
          </p:cNvPr>
          <p:cNvSpPr txBox="1"/>
          <p:nvPr/>
        </p:nvSpPr>
        <p:spPr>
          <a:xfrm>
            <a:off x="666427" y="410705"/>
            <a:ext cx="10461356" cy="1200329"/>
          </a:xfrm>
          <a:prstGeom prst="rect">
            <a:avLst/>
          </a:prstGeom>
          <a:noFill/>
        </p:spPr>
        <p:txBody>
          <a:bodyPr wrap="square" rtlCol="0">
            <a:spAutoFit/>
          </a:bodyPr>
          <a:lstStyle/>
          <a:p>
            <a:r>
              <a:rPr lang="en-US" dirty="0"/>
              <a:t>#6  Find your Original Request for this line item – click (</a:t>
            </a:r>
            <a:r>
              <a:rPr lang="en-US" dirty="0">
                <a:highlight>
                  <a:srgbClr val="00FFFF"/>
                </a:highlight>
              </a:rPr>
              <a:t>turns blue</a:t>
            </a:r>
            <a:r>
              <a:rPr lang="en-US" dirty="0"/>
              <a:t>) go to bottom of page and </a:t>
            </a:r>
            <a:r>
              <a:rPr lang="en-US" b="1" dirty="0"/>
              <a:t>click ok  </a:t>
            </a:r>
          </a:p>
          <a:p>
            <a:pPr algn="ctr"/>
            <a:r>
              <a:rPr lang="en-US" dirty="0">
                <a:solidFill>
                  <a:srgbClr val="FFFF00"/>
                </a:solidFill>
              </a:rPr>
              <a:t>You need to know your TA# (Authorization #)  to find the correct line / trip/ expense  </a:t>
            </a:r>
          </a:p>
          <a:p>
            <a:endParaRPr lang="en-US" dirty="0"/>
          </a:p>
          <a:p>
            <a:r>
              <a:rPr lang="en-US" dirty="0"/>
              <a:t>  Note: each line item shows here separately w/ the original Travel Authorization Number - TA000000000</a:t>
            </a:r>
          </a:p>
        </p:txBody>
      </p:sp>
    </p:spTree>
    <p:extLst>
      <p:ext uri="{BB962C8B-B14F-4D97-AF65-F5344CB8AC3E}">
        <p14:creationId xmlns:p14="http://schemas.microsoft.com/office/powerpoint/2010/main" val="4192614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7B7839-72E1-4C1A-B70A-D1AB5C892D9E}"/>
              </a:ext>
            </a:extLst>
          </p:cNvPr>
          <p:cNvSpPr>
            <a:spLocks noGrp="1"/>
          </p:cNvSpPr>
          <p:nvPr>
            <p:ph type="sldNum" sz="quarter" idx="12"/>
          </p:nvPr>
        </p:nvSpPr>
        <p:spPr/>
        <p:txBody>
          <a:bodyPr/>
          <a:lstStyle/>
          <a:p>
            <a:fld id="{DAD2728A-7148-4AC7-B942-DF0A90C54A65}" type="slidenum">
              <a:rPr lang="en-US" smtClean="0"/>
              <a:t>46</a:t>
            </a:fld>
            <a:endParaRPr lang="en-US" dirty="0"/>
          </a:p>
        </p:txBody>
      </p:sp>
      <p:pic>
        <p:nvPicPr>
          <p:cNvPr id="4" name="Picture 3">
            <a:extLst>
              <a:ext uri="{FF2B5EF4-FFF2-40B4-BE49-F238E27FC236}">
                <a16:creationId xmlns:a16="http://schemas.microsoft.com/office/drawing/2014/main" id="{1E231B6C-DAB6-48F9-A25B-A16BAB3D3C07}"/>
              </a:ext>
            </a:extLst>
          </p:cNvPr>
          <p:cNvPicPr>
            <a:picLocks noChangeAspect="1"/>
          </p:cNvPicPr>
          <p:nvPr/>
        </p:nvPicPr>
        <p:blipFill>
          <a:blip r:embed="rId2"/>
          <a:stretch>
            <a:fillRect/>
          </a:stretch>
        </p:blipFill>
        <p:spPr>
          <a:xfrm>
            <a:off x="473990" y="534020"/>
            <a:ext cx="11244020" cy="3186246"/>
          </a:xfrm>
          <a:prstGeom prst="rect">
            <a:avLst/>
          </a:prstGeom>
        </p:spPr>
      </p:pic>
      <p:sp>
        <p:nvSpPr>
          <p:cNvPr id="3" name="Oval 2">
            <a:extLst>
              <a:ext uri="{FF2B5EF4-FFF2-40B4-BE49-F238E27FC236}">
                <a16:creationId xmlns:a16="http://schemas.microsoft.com/office/drawing/2014/main" id="{F80D9C03-9D4E-4015-BCB6-9B5BFAF05523}"/>
              </a:ext>
            </a:extLst>
          </p:cNvPr>
          <p:cNvSpPr/>
          <p:nvPr/>
        </p:nvSpPr>
        <p:spPr>
          <a:xfrm>
            <a:off x="7242794" y="2614667"/>
            <a:ext cx="2296413" cy="3651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4D488F9-08B8-42E7-AA0A-14A0585E82A9}"/>
              </a:ext>
            </a:extLst>
          </p:cNvPr>
          <p:cNvSpPr/>
          <p:nvPr/>
        </p:nvSpPr>
        <p:spPr>
          <a:xfrm>
            <a:off x="7653579" y="2124560"/>
            <a:ext cx="2812943" cy="3651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72DA580-6EED-4A5F-828F-8EE6B57303F0}"/>
              </a:ext>
            </a:extLst>
          </p:cNvPr>
          <p:cNvSpPr txBox="1"/>
          <p:nvPr/>
        </p:nvSpPr>
        <p:spPr>
          <a:xfrm>
            <a:off x="860156" y="3874576"/>
            <a:ext cx="10493644" cy="369332"/>
          </a:xfrm>
          <a:prstGeom prst="rect">
            <a:avLst/>
          </a:prstGeom>
          <a:noFill/>
        </p:spPr>
        <p:txBody>
          <a:bodyPr wrap="square" rtlCol="0">
            <a:spAutoFit/>
          </a:bodyPr>
          <a:lstStyle/>
          <a:p>
            <a:r>
              <a:rPr lang="en-US" dirty="0"/>
              <a:t>The Authorization you selected from previous screen </a:t>
            </a:r>
          </a:p>
        </p:txBody>
      </p:sp>
      <p:sp>
        <p:nvSpPr>
          <p:cNvPr id="7" name="TextBox 6">
            <a:extLst>
              <a:ext uri="{FF2B5EF4-FFF2-40B4-BE49-F238E27FC236}">
                <a16:creationId xmlns:a16="http://schemas.microsoft.com/office/drawing/2014/main" id="{9D095E0C-3170-46C4-830F-6ACE0B63F846}"/>
              </a:ext>
            </a:extLst>
          </p:cNvPr>
          <p:cNvSpPr txBox="1"/>
          <p:nvPr/>
        </p:nvSpPr>
        <p:spPr>
          <a:xfrm>
            <a:off x="7924800" y="4028886"/>
            <a:ext cx="4114800" cy="369332"/>
          </a:xfrm>
          <a:prstGeom prst="rect">
            <a:avLst/>
          </a:prstGeom>
          <a:noFill/>
        </p:spPr>
        <p:txBody>
          <a:bodyPr wrap="square" rtlCol="0">
            <a:spAutoFit/>
          </a:bodyPr>
          <a:lstStyle/>
          <a:p>
            <a:r>
              <a:rPr lang="en-US" dirty="0"/>
              <a:t>Receipt(s) you attached earlier  </a:t>
            </a:r>
          </a:p>
        </p:txBody>
      </p:sp>
      <p:sp>
        <p:nvSpPr>
          <p:cNvPr id="8" name="TextBox 7">
            <a:extLst>
              <a:ext uri="{FF2B5EF4-FFF2-40B4-BE49-F238E27FC236}">
                <a16:creationId xmlns:a16="http://schemas.microsoft.com/office/drawing/2014/main" id="{E06157C7-E3EC-4E32-8BC8-96B80EBE109F}"/>
              </a:ext>
            </a:extLst>
          </p:cNvPr>
          <p:cNvSpPr txBox="1"/>
          <p:nvPr/>
        </p:nvSpPr>
        <p:spPr>
          <a:xfrm>
            <a:off x="5672379" y="5778465"/>
            <a:ext cx="6602278" cy="646331"/>
          </a:xfrm>
          <a:prstGeom prst="rect">
            <a:avLst/>
          </a:prstGeom>
          <a:noFill/>
        </p:spPr>
        <p:txBody>
          <a:bodyPr wrap="square" rtlCol="0">
            <a:spAutoFit/>
          </a:bodyPr>
          <a:lstStyle/>
          <a:p>
            <a:pPr algn="ctr"/>
            <a:r>
              <a:rPr lang="en-US" dirty="0"/>
              <a:t>#7  If you have more expense lines create another </a:t>
            </a:r>
          </a:p>
          <a:p>
            <a:pPr algn="ctr"/>
            <a:r>
              <a:rPr lang="en-US" dirty="0"/>
              <a:t>       or save &amp; close </a:t>
            </a:r>
          </a:p>
        </p:txBody>
      </p:sp>
      <p:cxnSp>
        <p:nvCxnSpPr>
          <p:cNvPr id="10" name="Straight Arrow Connector 9">
            <a:extLst>
              <a:ext uri="{FF2B5EF4-FFF2-40B4-BE49-F238E27FC236}">
                <a16:creationId xmlns:a16="http://schemas.microsoft.com/office/drawing/2014/main" id="{CDBB14B9-F1CB-4AA3-9E9F-CBFDE20A89B8}"/>
              </a:ext>
            </a:extLst>
          </p:cNvPr>
          <p:cNvCxnSpPr/>
          <p:nvPr/>
        </p:nvCxnSpPr>
        <p:spPr>
          <a:xfrm flipV="1">
            <a:off x="4881966" y="2920309"/>
            <a:ext cx="2510726" cy="91152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D5A7B90-4269-4A14-98DE-0B13D2E98F1A}"/>
              </a:ext>
            </a:extLst>
          </p:cNvPr>
          <p:cNvCxnSpPr>
            <a:cxnSpLocks/>
          </p:cNvCxnSpPr>
          <p:nvPr/>
        </p:nvCxnSpPr>
        <p:spPr>
          <a:xfrm flipH="1" flipV="1">
            <a:off x="10587845" y="984142"/>
            <a:ext cx="543974" cy="474248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E7DC046-2A23-4424-984E-FB9C2ACBFA0C}"/>
              </a:ext>
            </a:extLst>
          </p:cNvPr>
          <p:cNvCxnSpPr>
            <a:cxnSpLocks/>
          </p:cNvCxnSpPr>
          <p:nvPr/>
        </p:nvCxnSpPr>
        <p:spPr>
          <a:xfrm flipH="1" flipV="1">
            <a:off x="9640188" y="2539362"/>
            <a:ext cx="384229" cy="154086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922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6836CB-61D5-409B-BFD4-67AD8791F12D}"/>
              </a:ext>
            </a:extLst>
          </p:cNvPr>
          <p:cNvSpPr>
            <a:spLocks noGrp="1"/>
          </p:cNvSpPr>
          <p:nvPr>
            <p:ph type="sldNum" sz="quarter" idx="12"/>
          </p:nvPr>
        </p:nvSpPr>
        <p:spPr/>
        <p:txBody>
          <a:bodyPr/>
          <a:lstStyle/>
          <a:p>
            <a:fld id="{DAD2728A-7148-4AC7-B942-DF0A90C54A65}" type="slidenum">
              <a:rPr lang="en-US" smtClean="0"/>
              <a:t>47</a:t>
            </a:fld>
            <a:endParaRPr lang="en-US" dirty="0"/>
          </a:p>
        </p:txBody>
      </p:sp>
      <p:pic>
        <p:nvPicPr>
          <p:cNvPr id="4" name="Picture 3">
            <a:extLst>
              <a:ext uri="{FF2B5EF4-FFF2-40B4-BE49-F238E27FC236}">
                <a16:creationId xmlns:a16="http://schemas.microsoft.com/office/drawing/2014/main" id="{8D22E6F8-A603-4762-BDAA-37ED76BC38C0}"/>
              </a:ext>
            </a:extLst>
          </p:cNvPr>
          <p:cNvPicPr>
            <a:picLocks noChangeAspect="1"/>
          </p:cNvPicPr>
          <p:nvPr/>
        </p:nvPicPr>
        <p:blipFill>
          <a:blip r:embed="rId2"/>
          <a:stretch>
            <a:fillRect/>
          </a:stretch>
        </p:blipFill>
        <p:spPr>
          <a:xfrm>
            <a:off x="530817" y="219898"/>
            <a:ext cx="10655085" cy="2716696"/>
          </a:xfrm>
          <a:prstGeom prst="rect">
            <a:avLst/>
          </a:prstGeom>
        </p:spPr>
      </p:pic>
      <p:pic>
        <p:nvPicPr>
          <p:cNvPr id="6" name="Picture 5">
            <a:extLst>
              <a:ext uri="{FF2B5EF4-FFF2-40B4-BE49-F238E27FC236}">
                <a16:creationId xmlns:a16="http://schemas.microsoft.com/office/drawing/2014/main" id="{03CE65F7-079E-4880-840E-72F2CDB9E023}"/>
              </a:ext>
            </a:extLst>
          </p:cNvPr>
          <p:cNvPicPr>
            <a:picLocks noChangeAspect="1"/>
          </p:cNvPicPr>
          <p:nvPr/>
        </p:nvPicPr>
        <p:blipFill>
          <a:blip r:embed="rId3"/>
          <a:stretch>
            <a:fillRect/>
          </a:stretch>
        </p:blipFill>
        <p:spPr>
          <a:xfrm>
            <a:off x="148525" y="3601556"/>
            <a:ext cx="9833675" cy="3208591"/>
          </a:xfrm>
          <a:prstGeom prst="rect">
            <a:avLst/>
          </a:prstGeom>
        </p:spPr>
      </p:pic>
      <p:pic>
        <p:nvPicPr>
          <p:cNvPr id="8" name="Picture 7">
            <a:extLst>
              <a:ext uri="{FF2B5EF4-FFF2-40B4-BE49-F238E27FC236}">
                <a16:creationId xmlns:a16="http://schemas.microsoft.com/office/drawing/2014/main" id="{80EB5017-2AC9-450F-8174-73347BE8AF9A}"/>
              </a:ext>
            </a:extLst>
          </p:cNvPr>
          <p:cNvPicPr>
            <a:picLocks noChangeAspect="1"/>
          </p:cNvPicPr>
          <p:nvPr/>
        </p:nvPicPr>
        <p:blipFill>
          <a:blip r:embed="rId4"/>
          <a:stretch>
            <a:fillRect/>
          </a:stretch>
        </p:blipFill>
        <p:spPr>
          <a:xfrm>
            <a:off x="5499800" y="3478011"/>
            <a:ext cx="2743200" cy="2114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04C9F86F-8BCD-426A-820D-DF5A606B09B7}"/>
              </a:ext>
            </a:extLst>
          </p:cNvPr>
          <p:cNvPicPr>
            <a:picLocks noChangeAspect="1"/>
          </p:cNvPicPr>
          <p:nvPr/>
        </p:nvPicPr>
        <p:blipFill>
          <a:blip r:embed="rId5"/>
          <a:stretch>
            <a:fillRect/>
          </a:stretch>
        </p:blipFill>
        <p:spPr>
          <a:xfrm>
            <a:off x="8733085" y="3395717"/>
            <a:ext cx="2962275" cy="20097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ABC2DD47-9F72-4878-AB99-055885FEA7FB}"/>
              </a:ext>
            </a:extLst>
          </p:cNvPr>
          <p:cNvSpPr txBox="1"/>
          <p:nvPr/>
        </p:nvSpPr>
        <p:spPr>
          <a:xfrm>
            <a:off x="2805193" y="619108"/>
            <a:ext cx="2948553" cy="923330"/>
          </a:xfrm>
          <a:prstGeom prst="rect">
            <a:avLst/>
          </a:prstGeom>
          <a:noFill/>
        </p:spPr>
        <p:txBody>
          <a:bodyPr wrap="square" rtlCol="0">
            <a:spAutoFit/>
          </a:bodyPr>
          <a:lstStyle/>
          <a:p>
            <a:pPr algn="ctr"/>
            <a:r>
              <a:rPr lang="en-US" dirty="0">
                <a:highlight>
                  <a:srgbClr val="FFFF00"/>
                </a:highlight>
              </a:rPr>
              <a:t>It has now changed to an EXPENSE</a:t>
            </a:r>
          </a:p>
          <a:p>
            <a:pPr algn="ctr"/>
            <a:r>
              <a:rPr lang="en-US" dirty="0">
                <a:highlight>
                  <a:srgbClr val="FFFF00"/>
                </a:highlight>
              </a:rPr>
              <a:t>This is the Expense NUMBER </a:t>
            </a:r>
          </a:p>
        </p:txBody>
      </p:sp>
      <p:cxnSp>
        <p:nvCxnSpPr>
          <p:cNvPr id="9" name="Straight Arrow Connector 8">
            <a:extLst>
              <a:ext uri="{FF2B5EF4-FFF2-40B4-BE49-F238E27FC236}">
                <a16:creationId xmlns:a16="http://schemas.microsoft.com/office/drawing/2014/main" id="{BA8E76AE-FBDC-4407-9A01-5DCC8DC62D37}"/>
              </a:ext>
            </a:extLst>
          </p:cNvPr>
          <p:cNvCxnSpPr>
            <a:cxnSpLocks/>
          </p:cNvCxnSpPr>
          <p:nvPr/>
        </p:nvCxnSpPr>
        <p:spPr>
          <a:xfrm flipH="1" flipV="1">
            <a:off x="2255006" y="697358"/>
            <a:ext cx="1224363" cy="33327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5E0D7AF-3D42-4592-82C8-AF9D01A05E2C}"/>
              </a:ext>
            </a:extLst>
          </p:cNvPr>
          <p:cNvSpPr txBox="1"/>
          <p:nvPr/>
        </p:nvSpPr>
        <p:spPr>
          <a:xfrm>
            <a:off x="7764651" y="834204"/>
            <a:ext cx="3215898" cy="1169551"/>
          </a:xfrm>
          <a:prstGeom prst="rect">
            <a:avLst/>
          </a:prstGeom>
          <a:noFill/>
        </p:spPr>
        <p:txBody>
          <a:bodyPr wrap="square" rtlCol="0">
            <a:spAutoFit/>
          </a:bodyPr>
          <a:lstStyle/>
          <a:p>
            <a:r>
              <a:rPr lang="en-US" dirty="0">
                <a:highlight>
                  <a:srgbClr val="FFFF00"/>
                </a:highlight>
              </a:rPr>
              <a:t>#8 Submit</a:t>
            </a:r>
          </a:p>
          <a:p>
            <a:r>
              <a:rPr lang="en-US" dirty="0">
                <a:highlight>
                  <a:srgbClr val="FFFF00"/>
                </a:highlight>
              </a:rPr>
              <a:t>Or save for later</a:t>
            </a:r>
          </a:p>
          <a:p>
            <a:endParaRPr lang="en-US" dirty="0">
              <a:highlight>
                <a:srgbClr val="FFFF00"/>
              </a:highlight>
            </a:endParaRPr>
          </a:p>
          <a:p>
            <a:r>
              <a:rPr lang="en-US" sz="1600" dirty="0">
                <a:highlight>
                  <a:srgbClr val="FFFF00"/>
                </a:highlight>
              </a:rPr>
              <a:t>If you receive an error, see next slide </a:t>
            </a:r>
            <a:r>
              <a:rPr lang="en-US" sz="1600" dirty="0"/>
              <a:t>  </a:t>
            </a:r>
          </a:p>
        </p:txBody>
      </p:sp>
      <p:cxnSp>
        <p:nvCxnSpPr>
          <p:cNvPr id="12" name="Straight Arrow Connector 11">
            <a:extLst>
              <a:ext uri="{FF2B5EF4-FFF2-40B4-BE49-F238E27FC236}">
                <a16:creationId xmlns:a16="http://schemas.microsoft.com/office/drawing/2014/main" id="{FC078C6F-8D55-4717-BCC4-9132252DA8DE}"/>
              </a:ext>
            </a:extLst>
          </p:cNvPr>
          <p:cNvCxnSpPr>
            <a:cxnSpLocks/>
          </p:cNvCxnSpPr>
          <p:nvPr/>
        </p:nvCxnSpPr>
        <p:spPr>
          <a:xfrm flipV="1">
            <a:off x="8989017" y="745532"/>
            <a:ext cx="1518834" cy="32543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C3BA0B-5851-492B-81F0-BE5AECBBDBD8}"/>
              </a:ext>
            </a:extLst>
          </p:cNvPr>
          <p:cNvCxnSpPr>
            <a:cxnSpLocks/>
          </p:cNvCxnSpPr>
          <p:nvPr/>
        </p:nvCxnSpPr>
        <p:spPr>
          <a:xfrm flipH="1" flipV="1">
            <a:off x="5139465" y="4306242"/>
            <a:ext cx="1656542" cy="31225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2CEE4F0-E9A0-4395-9516-E9605C480A3E}"/>
              </a:ext>
            </a:extLst>
          </p:cNvPr>
          <p:cNvSpPr/>
          <p:nvPr/>
        </p:nvSpPr>
        <p:spPr>
          <a:xfrm>
            <a:off x="4677543" y="3984873"/>
            <a:ext cx="464949" cy="51919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0501080-753C-498C-91C2-EBF6D8A2C963}"/>
              </a:ext>
            </a:extLst>
          </p:cNvPr>
          <p:cNvSpPr txBox="1"/>
          <p:nvPr/>
        </p:nvSpPr>
        <p:spPr>
          <a:xfrm>
            <a:off x="743919" y="2993461"/>
            <a:ext cx="4045058" cy="646331"/>
          </a:xfrm>
          <a:prstGeom prst="rect">
            <a:avLst/>
          </a:prstGeom>
          <a:noFill/>
        </p:spPr>
        <p:txBody>
          <a:bodyPr wrap="square" rtlCol="0">
            <a:spAutoFit/>
          </a:bodyPr>
          <a:lstStyle/>
          <a:p>
            <a:r>
              <a:rPr lang="en-US" b="1" dirty="0">
                <a:solidFill>
                  <a:schemeClr val="bg1"/>
                </a:solidFill>
              </a:rPr>
              <a:t>This is why you name the Authorization and the Expense the same..</a:t>
            </a:r>
          </a:p>
        </p:txBody>
      </p:sp>
      <p:cxnSp>
        <p:nvCxnSpPr>
          <p:cNvPr id="23" name="Straight Arrow Connector 22">
            <a:extLst>
              <a:ext uri="{FF2B5EF4-FFF2-40B4-BE49-F238E27FC236}">
                <a16:creationId xmlns:a16="http://schemas.microsoft.com/office/drawing/2014/main" id="{903A19E0-171D-403E-B48F-A0026CF741DD}"/>
              </a:ext>
            </a:extLst>
          </p:cNvPr>
          <p:cNvCxnSpPr>
            <a:cxnSpLocks/>
          </p:cNvCxnSpPr>
          <p:nvPr/>
        </p:nvCxnSpPr>
        <p:spPr>
          <a:xfrm flipH="1" flipV="1">
            <a:off x="1906292" y="1059757"/>
            <a:ext cx="1418094" cy="193370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1AEDF189-0236-4C50-944F-6FD39C3DEA7D}"/>
              </a:ext>
            </a:extLst>
          </p:cNvPr>
          <p:cNvSpPr/>
          <p:nvPr/>
        </p:nvSpPr>
        <p:spPr>
          <a:xfrm>
            <a:off x="3140304" y="4054064"/>
            <a:ext cx="1181828" cy="40830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E6F8BDD6-A597-4F7A-B562-4FA1F1E07EF8}"/>
              </a:ext>
            </a:extLst>
          </p:cNvPr>
          <p:cNvCxnSpPr>
            <a:cxnSpLocks/>
          </p:cNvCxnSpPr>
          <p:nvPr/>
        </p:nvCxnSpPr>
        <p:spPr>
          <a:xfrm>
            <a:off x="3898248" y="3395717"/>
            <a:ext cx="547272" cy="106665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48D97999-8AD3-47EE-B1E3-8F7ED3A92E3F}"/>
              </a:ext>
            </a:extLst>
          </p:cNvPr>
          <p:cNvSpPr/>
          <p:nvPr/>
        </p:nvSpPr>
        <p:spPr>
          <a:xfrm>
            <a:off x="8953823" y="3770776"/>
            <a:ext cx="2166212" cy="51919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7BAE4E3-2AA3-465A-BFD0-5B4A74FBD1F0}"/>
              </a:ext>
            </a:extLst>
          </p:cNvPr>
          <p:cNvSpPr txBox="1"/>
          <p:nvPr/>
        </p:nvSpPr>
        <p:spPr>
          <a:xfrm>
            <a:off x="10298624" y="5592561"/>
            <a:ext cx="1604074" cy="646331"/>
          </a:xfrm>
          <a:prstGeom prst="rect">
            <a:avLst/>
          </a:prstGeom>
          <a:noFill/>
        </p:spPr>
        <p:txBody>
          <a:bodyPr wrap="square" rtlCol="0">
            <a:spAutoFit/>
          </a:bodyPr>
          <a:lstStyle/>
          <a:p>
            <a:pPr algn="ctr"/>
            <a:r>
              <a:rPr lang="en-US" dirty="0"/>
              <a:t>Also see next slide </a:t>
            </a:r>
          </a:p>
        </p:txBody>
      </p:sp>
    </p:spTree>
    <p:extLst>
      <p:ext uri="{BB962C8B-B14F-4D97-AF65-F5344CB8AC3E}">
        <p14:creationId xmlns:p14="http://schemas.microsoft.com/office/powerpoint/2010/main" val="3587413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D34FD9-1ADD-4F42-B908-85B4287C1E77}"/>
              </a:ext>
            </a:extLst>
          </p:cNvPr>
          <p:cNvSpPr>
            <a:spLocks noGrp="1"/>
          </p:cNvSpPr>
          <p:nvPr>
            <p:ph type="sldNum" sz="quarter" idx="12"/>
          </p:nvPr>
        </p:nvSpPr>
        <p:spPr/>
        <p:txBody>
          <a:bodyPr/>
          <a:lstStyle/>
          <a:p>
            <a:fld id="{DAD2728A-7148-4AC7-B942-DF0A90C54A65}" type="slidenum">
              <a:rPr lang="en-US" smtClean="0"/>
              <a:t>48</a:t>
            </a:fld>
            <a:endParaRPr lang="en-US" dirty="0"/>
          </a:p>
        </p:txBody>
      </p:sp>
      <p:pic>
        <p:nvPicPr>
          <p:cNvPr id="4" name="Picture 3">
            <a:extLst>
              <a:ext uri="{FF2B5EF4-FFF2-40B4-BE49-F238E27FC236}">
                <a16:creationId xmlns:a16="http://schemas.microsoft.com/office/drawing/2014/main" id="{5BB2C9AA-5547-4E28-A24E-FEF2429A360D}"/>
              </a:ext>
            </a:extLst>
          </p:cNvPr>
          <p:cNvPicPr>
            <a:picLocks noChangeAspect="1"/>
          </p:cNvPicPr>
          <p:nvPr/>
        </p:nvPicPr>
        <p:blipFill>
          <a:blip r:embed="rId2"/>
          <a:stretch>
            <a:fillRect/>
          </a:stretch>
        </p:blipFill>
        <p:spPr>
          <a:xfrm>
            <a:off x="1332854" y="1635071"/>
            <a:ext cx="9159498" cy="3820331"/>
          </a:xfrm>
          <a:prstGeom prst="rect">
            <a:avLst/>
          </a:prstGeom>
        </p:spPr>
      </p:pic>
      <p:sp>
        <p:nvSpPr>
          <p:cNvPr id="5" name="Oval 4">
            <a:extLst>
              <a:ext uri="{FF2B5EF4-FFF2-40B4-BE49-F238E27FC236}">
                <a16:creationId xmlns:a16="http://schemas.microsoft.com/office/drawing/2014/main" id="{65E55F58-17C5-48F2-8FB2-1930F0BDD697}"/>
              </a:ext>
            </a:extLst>
          </p:cNvPr>
          <p:cNvSpPr/>
          <p:nvPr/>
        </p:nvSpPr>
        <p:spPr>
          <a:xfrm>
            <a:off x="1046137" y="4688236"/>
            <a:ext cx="1929539" cy="76716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845F90F-385B-4B6B-BEEA-D52DD7944A41}"/>
              </a:ext>
            </a:extLst>
          </p:cNvPr>
          <p:cNvSpPr txBox="1"/>
          <p:nvPr/>
        </p:nvSpPr>
        <p:spPr>
          <a:xfrm>
            <a:off x="1109818" y="185785"/>
            <a:ext cx="9972364" cy="707886"/>
          </a:xfrm>
          <a:prstGeom prst="rect">
            <a:avLst/>
          </a:prstGeom>
          <a:noFill/>
        </p:spPr>
        <p:txBody>
          <a:bodyPr wrap="square" rtlCol="0">
            <a:spAutoFit/>
          </a:bodyPr>
          <a:lstStyle/>
          <a:p>
            <a:pPr algn="ctr"/>
            <a:r>
              <a:rPr lang="en-US" sz="2000" dirty="0">
                <a:highlight>
                  <a:srgbClr val="FFFF00"/>
                </a:highlight>
              </a:rPr>
              <a:t>If you forget to change the </a:t>
            </a:r>
            <a:r>
              <a:rPr lang="en-US" sz="2000" dirty="0" err="1">
                <a:highlight>
                  <a:srgbClr val="FFFF00"/>
                </a:highlight>
              </a:rPr>
              <a:t>gl</a:t>
            </a:r>
            <a:r>
              <a:rPr lang="en-US" sz="2000" dirty="0">
                <a:highlight>
                  <a:srgbClr val="FFFF00"/>
                </a:highlight>
              </a:rPr>
              <a:t> (fund) account when you created the Expense. You will receive an error.  This must be fixed because the funds have been dedicated to this transaction </a:t>
            </a:r>
          </a:p>
        </p:txBody>
      </p:sp>
      <p:cxnSp>
        <p:nvCxnSpPr>
          <p:cNvPr id="8" name="Straight Arrow Connector 7">
            <a:extLst>
              <a:ext uri="{FF2B5EF4-FFF2-40B4-BE49-F238E27FC236}">
                <a16:creationId xmlns:a16="http://schemas.microsoft.com/office/drawing/2014/main" id="{EB05C0C8-326B-4D6B-AA30-4D32F919D481}"/>
              </a:ext>
            </a:extLst>
          </p:cNvPr>
          <p:cNvCxnSpPr/>
          <p:nvPr/>
        </p:nvCxnSpPr>
        <p:spPr>
          <a:xfrm flipH="1">
            <a:off x="2836190" y="860156"/>
            <a:ext cx="3022169" cy="382808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9A6B811-8274-4408-8AD4-6DF4F6EF8B24}"/>
              </a:ext>
            </a:extLst>
          </p:cNvPr>
          <p:cNvCxnSpPr>
            <a:cxnSpLocks/>
          </p:cNvCxnSpPr>
          <p:nvPr/>
        </p:nvCxnSpPr>
        <p:spPr>
          <a:xfrm flipH="1">
            <a:off x="5346917" y="968644"/>
            <a:ext cx="449449" cy="197603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090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C286DC-7E7E-4D81-BCC8-6A76B851A6AF}"/>
              </a:ext>
            </a:extLst>
          </p:cNvPr>
          <p:cNvSpPr>
            <a:spLocks noGrp="1"/>
          </p:cNvSpPr>
          <p:nvPr>
            <p:ph type="sldNum" sz="quarter" idx="12"/>
          </p:nvPr>
        </p:nvSpPr>
        <p:spPr/>
        <p:txBody>
          <a:bodyPr/>
          <a:lstStyle/>
          <a:p>
            <a:fld id="{DAD2728A-7148-4AC7-B942-DF0A90C54A65}" type="slidenum">
              <a:rPr lang="en-US" smtClean="0"/>
              <a:t>49</a:t>
            </a:fld>
            <a:endParaRPr lang="en-US" dirty="0"/>
          </a:p>
        </p:txBody>
      </p:sp>
      <p:pic>
        <p:nvPicPr>
          <p:cNvPr id="4" name="Picture 3">
            <a:extLst>
              <a:ext uri="{FF2B5EF4-FFF2-40B4-BE49-F238E27FC236}">
                <a16:creationId xmlns:a16="http://schemas.microsoft.com/office/drawing/2014/main" id="{281DDA44-A725-42A2-9F56-BD4E7206B404}"/>
              </a:ext>
            </a:extLst>
          </p:cNvPr>
          <p:cNvPicPr>
            <a:picLocks noChangeAspect="1"/>
          </p:cNvPicPr>
          <p:nvPr/>
        </p:nvPicPr>
        <p:blipFill>
          <a:blip r:embed="rId2"/>
          <a:stretch>
            <a:fillRect/>
          </a:stretch>
        </p:blipFill>
        <p:spPr>
          <a:xfrm>
            <a:off x="2376568" y="1895608"/>
            <a:ext cx="6441967" cy="4178354"/>
          </a:xfrm>
          <a:prstGeom prst="rect">
            <a:avLst/>
          </a:prstGeom>
        </p:spPr>
      </p:pic>
      <p:sp>
        <p:nvSpPr>
          <p:cNvPr id="3" name="TextBox 2">
            <a:extLst>
              <a:ext uri="{FF2B5EF4-FFF2-40B4-BE49-F238E27FC236}">
                <a16:creationId xmlns:a16="http://schemas.microsoft.com/office/drawing/2014/main" id="{04B87DB0-30AD-423D-A38C-B9B3E95D4CDE}"/>
              </a:ext>
            </a:extLst>
          </p:cNvPr>
          <p:cNvSpPr txBox="1"/>
          <p:nvPr/>
        </p:nvSpPr>
        <p:spPr>
          <a:xfrm>
            <a:off x="373250" y="955578"/>
            <a:ext cx="11445499" cy="830997"/>
          </a:xfrm>
          <a:prstGeom prst="rect">
            <a:avLst/>
          </a:prstGeom>
          <a:noFill/>
        </p:spPr>
        <p:txBody>
          <a:bodyPr wrap="square" rtlCol="0">
            <a:spAutoFit/>
          </a:bodyPr>
          <a:lstStyle/>
          <a:p>
            <a:pPr algn="ctr"/>
            <a:r>
              <a:rPr lang="en-US" sz="2400" b="1" dirty="0">
                <a:solidFill>
                  <a:schemeClr val="bg1"/>
                </a:solidFill>
              </a:rPr>
              <a:t>The person asking for the reimbursement will receive a message in the Bell Notification</a:t>
            </a:r>
          </a:p>
          <a:p>
            <a:pPr algn="ctr"/>
            <a:r>
              <a:rPr lang="en-US" sz="2400" b="1" dirty="0">
                <a:solidFill>
                  <a:schemeClr val="bg1"/>
                </a:solidFill>
              </a:rPr>
              <a:t>Does not go back thru approval process since it was approved at Authorization level</a:t>
            </a:r>
          </a:p>
        </p:txBody>
      </p:sp>
      <p:sp>
        <p:nvSpPr>
          <p:cNvPr id="5" name="Oval 4">
            <a:extLst>
              <a:ext uri="{FF2B5EF4-FFF2-40B4-BE49-F238E27FC236}">
                <a16:creationId xmlns:a16="http://schemas.microsoft.com/office/drawing/2014/main" id="{9DF3239D-6585-44C3-8580-7744429BF3BE}"/>
              </a:ext>
            </a:extLst>
          </p:cNvPr>
          <p:cNvSpPr/>
          <p:nvPr/>
        </p:nvSpPr>
        <p:spPr>
          <a:xfrm>
            <a:off x="2978337" y="3103244"/>
            <a:ext cx="5238427" cy="105388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27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A7806E-B6CF-44FD-8175-B123E9E8BD3D}"/>
              </a:ext>
            </a:extLst>
          </p:cNvPr>
          <p:cNvSpPr>
            <a:spLocks noGrp="1"/>
          </p:cNvSpPr>
          <p:nvPr>
            <p:ph type="sldNum" sz="quarter" idx="12"/>
          </p:nvPr>
        </p:nvSpPr>
        <p:spPr/>
        <p:txBody>
          <a:bodyPr/>
          <a:lstStyle/>
          <a:p>
            <a:fld id="{DAD2728A-7148-4AC7-B942-DF0A90C54A65}" type="slidenum">
              <a:rPr lang="en-US" smtClean="0"/>
              <a:t>5</a:t>
            </a:fld>
            <a:endParaRPr lang="en-US" dirty="0"/>
          </a:p>
        </p:txBody>
      </p:sp>
      <p:pic>
        <p:nvPicPr>
          <p:cNvPr id="6" name="Picture 5">
            <a:extLst>
              <a:ext uri="{FF2B5EF4-FFF2-40B4-BE49-F238E27FC236}">
                <a16:creationId xmlns:a16="http://schemas.microsoft.com/office/drawing/2014/main" id="{E81612E6-8CDE-4B18-8F80-DA29C45DA6E8}"/>
              </a:ext>
            </a:extLst>
          </p:cNvPr>
          <p:cNvPicPr>
            <a:picLocks noChangeAspect="1"/>
          </p:cNvPicPr>
          <p:nvPr/>
        </p:nvPicPr>
        <p:blipFill>
          <a:blip r:embed="rId2"/>
          <a:stretch>
            <a:fillRect/>
          </a:stretch>
        </p:blipFill>
        <p:spPr>
          <a:xfrm>
            <a:off x="123825" y="411869"/>
            <a:ext cx="11944350" cy="5219700"/>
          </a:xfrm>
          <a:prstGeom prst="rect">
            <a:avLst/>
          </a:prstGeom>
        </p:spPr>
      </p:pic>
      <p:cxnSp>
        <p:nvCxnSpPr>
          <p:cNvPr id="14" name="Straight Arrow Connector 13">
            <a:extLst>
              <a:ext uri="{FF2B5EF4-FFF2-40B4-BE49-F238E27FC236}">
                <a16:creationId xmlns:a16="http://schemas.microsoft.com/office/drawing/2014/main" id="{3DA35E7A-E39C-49EA-A708-0DF538EF9FAA}"/>
              </a:ext>
            </a:extLst>
          </p:cNvPr>
          <p:cNvCxnSpPr/>
          <p:nvPr/>
        </p:nvCxnSpPr>
        <p:spPr>
          <a:xfrm>
            <a:off x="8529637" y="1481910"/>
            <a:ext cx="1114425" cy="0"/>
          </a:xfrm>
          <a:prstGeom prst="straightConnector1">
            <a:avLst/>
          </a:prstGeom>
          <a:ln w="57150">
            <a:headEnd type="triangle"/>
            <a:tailEnd type="triangle"/>
          </a:ln>
        </p:spPr>
        <p:style>
          <a:lnRef idx="3">
            <a:schemeClr val="accent4"/>
          </a:lnRef>
          <a:fillRef idx="0">
            <a:schemeClr val="accent4"/>
          </a:fillRef>
          <a:effectRef idx="2">
            <a:schemeClr val="accent4"/>
          </a:effectRef>
          <a:fontRef idx="minor">
            <a:schemeClr val="tx1"/>
          </a:fontRef>
        </p:style>
      </p:cxnSp>
      <p:sp>
        <p:nvSpPr>
          <p:cNvPr id="15" name="TextBox 14">
            <a:extLst>
              <a:ext uri="{FF2B5EF4-FFF2-40B4-BE49-F238E27FC236}">
                <a16:creationId xmlns:a16="http://schemas.microsoft.com/office/drawing/2014/main" id="{20AF415D-4DD2-4D14-9BAC-22EF33802355}"/>
              </a:ext>
            </a:extLst>
          </p:cNvPr>
          <p:cNvSpPr txBox="1"/>
          <p:nvPr/>
        </p:nvSpPr>
        <p:spPr>
          <a:xfrm>
            <a:off x="6338887" y="1292224"/>
            <a:ext cx="2190750" cy="369332"/>
          </a:xfrm>
          <a:prstGeom prst="rect">
            <a:avLst/>
          </a:prstGeom>
          <a:noFill/>
        </p:spPr>
        <p:txBody>
          <a:bodyPr wrap="square" rtlCol="0">
            <a:spAutoFit/>
          </a:bodyPr>
          <a:lstStyle/>
          <a:p>
            <a:r>
              <a:rPr lang="en-US" dirty="0"/>
              <a:t>   </a:t>
            </a:r>
            <a:r>
              <a:rPr lang="en-US" dirty="0">
                <a:highlight>
                  <a:srgbClr val="FFFF00"/>
                </a:highlight>
              </a:rPr>
              <a:t>#1 Click More Tasks </a:t>
            </a:r>
          </a:p>
        </p:txBody>
      </p:sp>
      <p:cxnSp>
        <p:nvCxnSpPr>
          <p:cNvPr id="17" name="Straight Arrow Connector 16">
            <a:extLst>
              <a:ext uri="{FF2B5EF4-FFF2-40B4-BE49-F238E27FC236}">
                <a16:creationId xmlns:a16="http://schemas.microsoft.com/office/drawing/2014/main" id="{AFE4CEF4-1209-4090-A702-B439881213B7}"/>
              </a:ext>
            </a:extLst>
          </p:cNvPr>
          <p:cNvCxnSpPr>
            <a:cxnSpLocks/>
          </p:cNvCxnSpPr>
          <p:nvPr/>
        </p:nvCxnSpPr>
        <p:spPr>
          <a:xfrm flipH="1">
            <a:off x="8321674" y="1759126"/>
            <a:ext cx="1485900" cy="838200"/>
          </a:xfrm>
          <a:prstGeom prst="straightConnector1">
            <a:avLst/>
          </a:prstGeom>
          <a:ln w="57150">
            <a:headEnd type="triangle"/>
            <a:tailEnd type="triangle"/>
          </a:ln>
        </p:spPr>
        <p:style>
          <a:lnRef idx="3">
            <a:schemeClr val="accent4"/>
          </a:lnRef>
          <a:fillRef idx="0">
            <a:schemeClr val="accent4"/>
          </a:fillRef>
          <a:effectRef idx="2">
            <a:schemeClr val="accent4"/>
          </a:effectRef>
          <a:fontRef idx="minor">
            <a:schemeClr val="tx1"/>
          </a:fontRef>
        </p:style>
      </p:cxnSp>
      <p:sp>
        <p:nvSpPr>
          <p:cNvPr id="19" name="TextBox 18">
            <a:extLst>
              <a:ext uri="{FF2B5EF4-FFF2-40B4-BE49-F238E27FC236}">
                <a16:creationId xmlns:a16="http://schemas.microsoft.com/office/drawing/2014/main" id="{81EF969E-1DEF-4FF1-A13D-FDDAEDB2FC2C}"/>
              </a:ext>
            </a:extLst>
          </p:cNvPr>
          <p:cNvSpPr txBox="1"/>
          <p:nvPr/>
        </p:nvSpPr>
        <p:spPr>
          <a:xfrm>
            <a:off x="6005512" y="2448187"/>
            <a:ext cx="2524125" cy="369332"/>
          </a:xfrm>
          <a:prstGeom prst="rect">
            <a:avLst/>
          </a:prstGeom>
          <a:noFill/>
        </p:spPr>
        <p:txBody>
          <a:bodyPr wrap="square" rtlCol="0">
            <a:spAutoFit/>
          </a:bodyPr>
          <a:lstStyle/>
          <a:p>
            <a:r>
              <a:rPr lang="en-US" dirty="0">
                <a:highlight>
                  <a:srgbClr val="FFFF00"/>
                </a:highlight>
              </a:rPr>
              <a:t>#2 Click Enter Req Line </a:t>
            </a:r>
          </a:p>
        </p:txBody>
      </p:sp>
      <p:cxnSp>
        <p:nvCxnSpPr>
          <p:cNvPr id="21" name="Connector: Elbow 20">
            <a:extLst>
              <a:ext uri="{FF2B5EF4-FFF2-40B4-BE49-F238E27FC236}">
                <a16:creationId xmlns:a16="http://schemas.microsoft.com/office/drawing/2014/main" id="{5CE76BF6-198F-448E-8C62-98F0BA33AC40}"/>
              </a:ext>
            </a:extLst>
          </p:cNvPr>
          <p:cNvCxnSpPr>
            <a:cxnSpLocks/>
          </p:cNvCxnSpPr>
          <p:nvPr/>
        </p:nvCxnSpPr>
        <p:spPr>
          <a:xfrm>
            <a:off x="1146970" y="2672454"/>
            <a:ext cx="2401887" cy="2370138"/>
          </a:xfrm>
          <a:prstGeom prst="bentConnector3">
            <a:avLst>
              <a:gd name="adj1" fmla="val 50000"/>
            </a:avLst>
          </a:prstGeom>
          <a:ln w="57150">
            <a:headEnd type="triangle"/>
            <a:tailEnd type="triangle"/>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63199E66-5948-4757-8DF9-48E77207D3D6}"/>
              </a:ext>
            </a:extLst>
          </p:cNvPr>
          <p:cNvSpPr txBox="1"/>
          <p:nvPr/>
        </p:nvSpPr>
        <p:spPr>
          <a:xfrm>
            <a:off x="3743325" y="5036066"/>
            <a:ext cx="5686425" cy="369332"/>
          </a:xfrm>
          <a:prstGeom prst="rect">
            <a:avLst/>
          </a:prstGeom>
          <a:noFill/>
        </p:spPr>
        <p:txBody>
          <a:bodyPr wrap="square" rtlCol="0">
            <a:spAutoFit/>
          </a:bodyPr>
          <a:lstStyle/>
          <a:p>
            <a:r>
              <a:rPr lang="en-US" b="1" dirty="0">
                <a:solidFill>
                  <a:srgbClr val="00B050"/>
                </a:solidFill>
              </a:rPr>
              <a:t>This is where you see all your Requisitions </a:t>
            </a:r>
          </a:p>
        </p:txBody>
      </p:sp>
      <p:cxnSp>
        <p:nvCxnSpPr>
          <p:cNvPr id="28" name="Connector: Curved 27">
            <a:extLst>
              <a:ext uri="{FF2B5EF4-FFF2-40B4-BE49-F238E27FC236}">
                <a16:creationId xmlns:a16="http://schemas.microsoft.com/office/drawing/2014/main" id="{738A97CB-DD5C-4EC0-B4DD-F3A06A2BE70C}"/>
              </a:ext>
            </a:extLst>
          </p:cNvPr>
          <p:cNvCxnSpPr>
            <a:cxnSpLocks/>
          </p:cNvCxnSpPr>
          <p:nvPr/>
        </p:nvCxnSpPr>
        <p:spPr>
          <a:xfrm rot="5400000">
            <a:off x="9378402" y="3410950"/>
            <a:ext cx="3979372" cy="9525"/>
          </a:xfrm>
          <a:prstGeom prst="curvedConnector3">
            <a:avLst>
              <a:gd name="adj1" fmla="val 50000"/>
            </a:avLst>
          </a:prstGeom>
          <a:ln w="76200">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30" name="Straight Arrow Connector 29">
            <a:extLst>
              <a:ext uri="{FF2B5EF4-FFF2-40B4-BE49-F238E27FC236}">
                <a16:creationId xmlns:a16="http://schemas.microsoft.com/office/drawing/2014/main" id="{32F2664E-15CF-4946-B66F-3C4A5E591052}"/>
              </a:ext>
            </a:extLst>
          </p:cNvPr>
          <p:cNvCxnSpPr>
            <a:cxnSpLocks/>
          </p:cNvCxnSpPr>
          <p:nvPr/>
        </p:nvCxnSpPr>
        <p:spPr>
          <a:xfrm>
            <a:off x="7831138" y="5220732"/>
            <a:ext cx="3665537" cy="0"/>
          </a:xfrm>
          <a:prstGeom prst="straightConnector1">
            <a:avLst/>
          </a:prstGeom>
          <a:ln w="762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F85232B-67E7-4F29-8CA3-DC3B94780AB4}"/>
              </a:ext>
            </a:extLst>
          </p:cNvPr>
          <p:cNvSpPr/>
          <p:nvPr/>
        </p:nvSpPr>
        <p:spPr>
          <a:xfrm>
            <a:off x="9855200" y="1619575"/>
            <a:ext cx="971550" cy="23760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0A19384-1B3D-451A-A428-A6DB9FE06D8A}"/>
              </a:ext>
            </a:extLst>
          </p:cNvPr>
          <p:cNvSpPr/>
          <p:nvPr/>
        </p:nvSpPr>
        <p:spPr>
          <a:xfrm>
            <a:off x="9696449" y="1358086"/>
            <a:ext cx="701675" cy="237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D4D522F-A6F6-4314-8CD4-F784797AF02D}"/>
              </a:ext>
            </a:extLst>
          </p:cNvPr>
          <p:cNvSpPr/>
          <p:nvPr/>
        </p:nvSpPr>
        <p:spPr>
          <a:xfrm>
            <a:off x="4097338" y="4436249"/>
            <a:ext cx="850900" cy="2381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4DC8128B-384D-45FF-97DD-8E4360766364}"/>
              </a:ext>
            </a:extLst>
          </p:cNvPr>
          <p:cNvCxnSpPr/>
          <p:nvPr/>
        </p:nvCxnSpPr>
        <p:spPr>
          <a:xfrm flipV="1">
            <a:off x="4976812" y="4450794"/>
            <a:ext cx="742950" cy="6667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B004942-9C7E-4623-ACA9-7B02142489F9}"/>
              </a:ext>
            </a:extLst>
          </p:cNvPr>
          <p:cNvSpPr txBox="1"/>
          <p:nvPr/>
        </p:nvSpPr>
        <p:spPr>
          <a:xfrm>
            <a:off x="5907519" y="4251583"/>
            <a:ext cx="1841500" cy="369332"/>
          </a:xfrm>
          <a:prstGeom prst="rect">
            <a:avLst/>
          </a:prstGeom>
          <a:noFill/>
        </p:spPr>
        <p:txBody>
          <a:bodyPr wrap="square" rtlCol="0">
            <a:spAutoFit/>
          </a:bodyPr>
          <a:lstStyle/>
          <a:p>
            <a:r>
              <a:rPr lang="en-US" b="1" dirty="0">
                <a:solidFill>
                  <a:srgbClr val="00B050"/>
                </a:solidFill>
              </a:rPr>
              <a:t>See next slide </a:t>
            </a:r>
          </a:p>
        </p:txBody>
      </p:sp>
    </p:spTree>
    <p:extLst>
      <p:ext uri="{BB962C8B-B14F-4D97-AF65-F5344CB8AC3E}">
        <p14:creationId xmlns:p14="http://schemas.microsoft.com/office/powerpoint/2010/main" val="534047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58A31-1408-4188-B91C-067271FDA113}"/>
              </a:ext>
            </a:extLst>
          </p:cNvPr>
          <p:cNvSpPr>
            <a:spLocks noGrp="1"/>
          </p:cNvSpPr>
          <p:nvPr>
            <p:ph type="sldNum" sz="quarter" idx="12"/>
          </p:nvPr>
        </p:nvSpPr>
        <p:spPr/>
        <p:txBody>
          <a:bodyPr/>
          <a:lstStyle/>
          <a:p>
            <a:fld id="{DAD2728A-7148-4AC7-B942-DF0A90C54A65}" type="slidenum">
              <a:rPr lang="en-US" smtClean="0"/>
              <a:t>50</a:t>
            </a:fld>
            <a:endParaRPr lang="en-US" dirty="0"/>
          </a:p>
        </p:txBody>
      </p:sp>
      <p:sp>
        <p:nvSpPr>
          <p:cNvPr id="3" name="TextBox 2">
            <a:extLst>
              <a:ext uri="{FF2B5EF4-FFF2-40B4-BE49-F238E27FC236}">
                <a16:creationId xmlns:a16="http://schemas.microsoft.com/office/drawing/2014/main" id="{13C10386-03EE-46F9-8B08-68D3A5027ED1}"/>
              </a:ext>
            </a:extLst>
          </p:cNvPr>
          <p:cNvSpPr txBox="1"/>
          <p:nvPr/>
        </p:nvSpPr>
        <p:spPr>
          <a:xfrm>
            <a:off x="265723" y="1254125"/>
            <a:ext cx="11660554" cy="5632311"/>
          </a:xfrm>
          <a:prstGeom prst="rect">
            <a:avLst/>
          </a:prstGeom>
          <a:noFill/>
        </p:spPr>
        <p:txBody>
          <a:bodyPr wrap="square" rtlCol="0">
            <a:spAutoFit/>
          </a:bodyPr>
          <a:lstStyle/>
          <a:p>
            <a:r>
              <a:rPr lang="en-US" dirty="0"/>
              <a:t>Meals </a:t>
            </a:r>
          </a:p>
          <a:p>
            <a:pPr marL="285750" indent="-285750">
              <a:buFont typeface="Arial" panose="020B0604020202020204" pitchFamily="34" charset="0"/>
              <a:buChar char="•"/>
            </a:pPr>
            <a:r>
              <a:rPr lang="en-US" dirty="0"/>
              <a:t>Authorization (asking for funds) Include total amount of funds of all meals on one line expense </a:t>
            </a:r>
          </a:p>
          <a:p>
            <a:pPr marL="285750" indent="-285750">
              <a:buFont typeface="Arial" panose="020B0604020202020204" pitchFamily="34" charset="0"/>
              <a:buChar char="•"/>
            </a:pPr>
            <a:r>
              <a:rPr lang="en-US" dirty="0"/>
              <a:t>In the description break down the meals by day / bk, lunch, dinner / amount  </a:t>
            </a:r>
          </a:p>
          <a:p>
            <a:pPr marL="742950" lvl="1" indent="-285750">
              <a:buFont typeface="Arial" panose="020B0604020202020204" pitchFamily="34" charset="0"/>
              <a:buChar char="•"/>
            </a:pPr>
            <a:r>
              <a:rPr lang="en-US" dirty="0"/>
              <a:t>Ex.  1/1/23 – bk @ 7$  Dinner @ $18   (gsa.gov)  for allowable amount </a:t>
            </a:r>
          </a:p>
          <a:p>
            <a:pPr marL="285750" indent="-285750">
              <a:buFont typeface="Arial" panose="020B0604020202020204" pitchFamily="34" charset="0"/>
              <a:buChar char="•"/>
            </a:pPr>
            <a:r>
              <a:rPr lang="en-US" dirty="0"/>
              <a:t>During the Expense Report (asking of reimbursement) you will upload all receipts for the expenses</a:t>
            </a:r>
          </a:p>
          <a:p>
            <a:pPr marL="285750" indent="-285750">
              <a:buFont typeface="Arial" panose="020B0604020202020204" pitchFamily="34" charset="0"/>
              <a:buChar char="•"/>
            </a:pPr>
            <a:endParaRPr lang="en-US" dirty="0"/>
          </a:p>
          <a:p>
            <a:r>
              <a:rPr lang="en-US" dirty="0"/>
              <a:t>Mileage</a:t>
            </a:r>
          </a:p>
          <a:p>
            <a:pPr marL="285750" indent="-285750">
              <a:buFont typeface="Arial" panose="020B0604020202020204" pitchFamily="34" charset="0"/>
              <a:buChar char="•"/>
            </a:pPr>
            <a:r>
              <a:rPr lang="en-US" dirty="0"/>
              <a:t>During the Expense Report (asking of reimbursement) you will need </a:t>
            </a:r>
            <a:r>
              <a:rPr lang="en-US" dirty="0" err="1"/>
              <a:t>Mapquet</a:t>
            </a:r>
            <a:r>
              <a:rPr lang="en-US" dirty="0"/>
              <a:t> (or other maps) to upload </a:t>
            </a:r>
          </a:p>
          <a:p>
            <a:pPr marL="285750" indent="-285750">
              <a:buFont typeface="Arial" panose="020B0604020202020204" pitchFamily="34" charset="0"/>
              <a:buChar char="•"/>
            </a:pPr>
            <a:r>
              <a:rPr lang="en-US" dirty="0"/>
              <a:t>Your ending location is the destination town </a:t>
            </a:r>
          </a:p>
          <a:p>
            <a:pPr marL="285750" indent="-285750">
              <a:buFont typeface="Arial" panose="020B0604020202020204" pitchFamily="34" charset="0"/>
              <a:buChar char="•"/>
            </a:pPr>
            <a:r>
              <a:rPr lang="en-US" dirty="0"/>
              <a:t>During Expense Report - Make sure you click calculate at the top of the page </a:t>
            </a:r>
          </a:p>
          <a:p>
            <a:endParaRPr lang="en-US" dirty="0"/>
          </a:p>
          <a:p>
            <a:r>
              <a:rPr lang="en-US" dirty="0"/>
              <a:t>Missing Receipts</a:t>
            </a:r>
          </a:p>
          <a:p>
            <a:pPr marL="285750" indent="-285750">
              <a:buFont typeface="Arial" panose="020B0604020202020204" pitchFamily="34" charset="0"/>
              <a:buChar char="•"/>
            </a:pPr>
            <a:r>
              <a:rPr lang="en-US" dirty="0"/>
              <a:t>If a receipt is not attached your Expense will automatically go to Audit.  We will look at your Expense and gather more information before approving expense</a:t>
            </a:r>
          </a:p>
          <a:p>
            <a:pPr marL="285750" indent="-285750">
              <a:buFont typeface="Arial" panose="020B0604020202020204" pitchFamily="34" charset="0"/>
              <a:buChar char="•"/>
            </a:pPr>
            <a:endParaRPr lang="en-US" dirty="0"/>
          </a:p>
          <a:p>
            <a:r>
              <a:rPr lang="en-US" dirty="0"/>
              <a:t>Auditing Expenses</a:t>
            </a:r>
          </a:p>
          <a:p>
            <a:pPr marL="285750" indent="-285750">
              <a:buFont typeface="Arial" panose="020B0604020202020204" pitchFamily="34" charset="0"/>
              <a:buChar char="•"/>
            </a:pPr>
            <a:r>
              <a:rPr lang="en-US" dirty="0"/>
              <a:t>Expenses are automictically pulled for various reasons to be Audited</a:t>
            </a:r>
          </a:p>
          <a:p>
            <a:pPr marL="285750" indent="-285750">
              <a:buFont typeface="Arial" panose="020B0604020202020204" pitchFamily="34" charset="0"/>
              <a:buChar char="•"/>
            </a:pPr>
            <a:r>
              <a:rPr lang="en-US" dirty="0"/>
              <a:t> Random audits are pulled by the </a:t>
            </a:r>
            <a:r>
              <a:rPr lang="en-US"/>
              <a:t>system for us to Audit  </a:t>
            </a:r>
            <a:endParaRPr lang="en-US" dirty="0"/>
          </a:p>
          <a:p>
            <a:endParaRPr lang="en-US" dirty="0"/>
          </a:p>
          <a:p>
            <a:endParaRPr lang="en-US" dirty="0"/>
          </a:p>
        </p:txBody>
      </p:sp>
      <p:sp>
        <p:nvSpPr>
          <p:cNvPr id="4" name="TextBox 3">
            <a:extLst>
              <a:ext uri="{FF2B5EF4-FFF2-40B4-BE49-F238E27FC236}">
                <a16:creationId xmlns:a16="http://schemas.microsoft.com/office/drawing/2014/main" id="{1DF28116-66EA-40DE-B0A8-3B359B4C0F73}"/>
              </a:ext>
            </a:extLst>
          </p:cNvPr>
          <p:cNvSpPr txBox="1"/>
          <p:nvPr/>
        </p:nvSpPr>
        <p:spPr>
          <a:xfrm>
            <a:off x="2133600" y="180340"/>
            <a:ext cx="8135816" cy="523220"/>
          </a:xfrm>
          <a:prstGeom prst="rect">
            <a:avLst/>
          </a:prstGeom>
          <a:noFill/>
        </p:spPr>
        <p:txBody>
          <a:bodyPr wrap="square" rtlCol="0">
            <a:spAutoFit/>
          </a:bodyPr>
          <a:lstStyle/>
          <a:p>
            <a:pPr algn="ctr"/>
            <a:r>
              <a:rPr lang="en-US" sz="2800" dirty="0"/>
              <a:t>How To Tips for Travel Expenses </a:t>
            </a:r>
          </a:p>
        </p:txBody>
      </p:sp>
    </p:spTree>
    <p:extLst>
      <p:ext uri="{BB962C8B-B14F-4D97-AF65-F5344CB8AC3E}">
        <p14:creationId xmlns:p14="http://schemas.microsoft.com/office/powerpoint/2010/main" val="1653276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315B2C-64A6-4626-B163-1761953C89D8}"/>
              </a:ext>
            </a:extLst>
          </p:cNvPr>
          <p:cNvSpPr>
            <a:spLocks noGrp="1"/>
          </p:cNvSpPr>
          <p:nvPr>
            <p:ph type="sldNum" sz="quarter" idx="12"/>
          </p:nvPr>
        </p:nvSpPr>
        <p:spPr/>
        <p:txBody>
          <a:bodyPr/>
          <a:lstStyle/>
          <a:p>
            <a:fld id="{DAD2728A-7148-4AC7-B942-DF0A90C54A65}" type="slidenum">
              <a:rPr lang="en-US" smtClean="0"/>
              <a:t>51</a:t>
            </a:fld>
            <a:endParaRPr lang="en-US" dirty="0"/>
          </a:p>
        </p:txBody>
      </p:sp>
      <p:pic>
        <p:nvPicPr>
          <p:cNvPr id="3" name="Picture 2">
            <a:extLst>
              <a:ext uri="{FF2B5EF4-FFF2-40B4-BE49-F238E27FC236}">
                <a16:creationId xmlns:a16="http://schemas.microsoft.com/office/drawing/2014/main" id="{3B4CCADB-8B77-4AB3-8C63-C0B65CA8C987}"/>
              </a:ext>
            </a:extLst>
          </p:cNvPr>
          <p:cNvPicPr>
            <a:picLocks noChangeAspect="1"/>
          </p:cNvPicPr>
          <p:nvPr/>
        </p:nvPicPr>
        <p:blipFill>
          <a:blip r:embed="rId2"/>
          <a:stretch>
            <a:fillRect/>
          </a:stretch>
        </p:blipFill>
        <p:spPr>
          <a:xfrm>
            <a:off x="423540" y="2158503"/>
            <a:ext cx="10631055" cy="1461848"/>
          </a:xfrm>
          <a:prstGeom prst="rect">
            <a:avLst/>
          </a:prstGeom>
        </p:spPr>
      </p:pic>
      <p:sp>
        <p:nvSpPr>
          <p:cNvPr id="4" name="Rectangle 3">
            <a:extLst>
              <a:ext uri="{FF2B5EF4-FFF2-40B4-BE49-F238E27FC236}">
                <a16:creationId xmlns:a16="http://schemas.microsoft.com/office/drawing/2014/main" id="{6412BBFC-4825-4300-B90C-3BABA1E7F1F1}"/>
              </a:ext>
            </a:extLst>
          </p:cNvPr>
          <p:cNvSpPr/>
          <p:nvPr/>
        </p:nvSpPr>
        <p:spPr>
          <a:xfrm>
            <a:off x="542809" y="173646"/>
            <a:ext cx="10392508" cy="11644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680AB99-511A-47BC-90E8-11C020EAC14A}"/>
              </a:ext>
            </a:extLst>
          </p:cNvPr>
          <p:cNvSpPr txBox="1"/>
          <p:nvPr/>
        </p:nvSpPr>
        <p:spPr>
          <a:xfrm>
            <a:off x="619901" y="509433"/>
            <a:ext cx="9858042" cy="461665"/>
          </a:xfrm>
          <a:prstGeom prst="rect">
            <a:avLst/>
          </a:prstGeom>
          <a:noFill/>
        </p:spPr>
        <p:txBody>
          <a:bodyPr wrap="square" rtlCol="0">
            <a:spAutoFit/>
          </a:bodyPr>
          <a:lstStyle/>
          <a:p>
            <a:r>
              <a:rPr lang="en-US" sz="2400" b="1" dirty="0">
                <a:solidFill>
                  <a:schemeClr val="bg2"/>
                </a:solidFill>
              </a:rPr>
              <a:t>Expense  not on Original Authorization or Expenses over Authorized amount </a:t>
            </a:r>
          </a:p>
        </p:txBody>
      </p:sp>
      <p:sp>
        <p:nvSpPr>
          <p:cNvPr id="7" name="TextBox 6">
            <a:extLst>
              <a:ext uri="{FF2B5EF4-FFF2-40B4-BE49-F238E27FC236}">
                <a16:creationId xmlns:a16="http://schemas.microsoft.com/office/drawing/2014/main" id="{4623C7E1-F1FA-42E2-A47C-772C34E93034}"/>
              </a:ext>
            </a:extLst>
          </p:cNvPr>
          <p:cNvSpPr txBox="1"/>
          <p:nvPr/>
        </p:nvSpPr>
        <p:spPr>
          <a:xfrm>
            <a:off x="1350725" y="3757650"/>
            <a:ext cx="8776677" cy="1569660"/>
          </a:xfrm>
          <a:prstGeom prst="rect">
            <a:avLst/>
          </a:prstGeom>
          <a:noFill/>
        </p:spPr>
        <p:txBody>
          <a:bodyPr wrap="square" rtlCol="0">
            <a:spAutoFit/>
          </a:bodyPr>
          <a:lstStyle/>
          <a:p>
            <a:pPr algn="ctr"/>
            <a:r>
              <a:rPr lang="en-US" sz="2400" dirty="0"/>
              <a:t>You will have to create a new Authorization for the </a:t>
            </a:r>
          </a:p>
          <a:p>
            <a:pPr algn="ctr"/>
            <a:r>
              <a:rPr lang="en-US" sz="2400" dirty="0"/>
              <a:t>missed Expense or Overage </a:t>
            </a:r>
          </a:p>
          <a:p>
            <a:pPr algn="ctr"/>
            <a:r>
              <a:rPr lang="en-US" sz="2400" dirty="0"/>
              <a:t>    You will need to input </a:t>
            </a:r>
            <a:r>
              <a:rPr lang="en-US" sz="2400" b="1" dirty="0"/>
              <a:t>“Overage” </a:t>
            </a:r>
            <a:r>
              <a:rPr lang="en-US" sz="2400" dirty="0"/>
              <a:t>in the Purpose line and add information in the description </a:t>
            </a:r>
          </a:p>
        </p:txBody>
      </p:sp>
      <p:sp>
        <p:nvSpPr>
          <p:cNvPr id="8" name="TextBox 7">
            <a:extLst>
              <a:ext uri="{FF2B5EF4-FFF2-40B4-BE49-F238E27FC236}">
                <a16:creationId xmlns:a16="http://schemas.microsoft.com/office/drawing/2014/main" id="{C9303819-CFD8-4C97-8DCA-7881DC5A3DF3}"/>
              </a:ext>
            </a:extLst>
          </p:cNvPr>
          <p:cNvSpPr txBox="1"/>
          <p:nvPr/>
        </p:nvSpPr>
        <p:spPr>
          <a:xfrm>
            <a:off x="2222896" y="1517443"/>
            <a:ext cx="7157383" cy="400110"/>
          </a:xfrm>
          <a:prstGeom prst="rect">
            <a:avLst/>
          </a:prstGeom>
          <a:noFill/>
        </p:spPr>
        <p:txBody>
          <a:bodyPr wrap="square" rtlCol="0">
            <a:spAutoFit/>
          </a:bodyPr>
          <a:lstStyle/>
          <a:p>
            <a:r>
              <a:rPr lang="en-US" sz="2000" dirty="0"/>
              <a:t>You will receive an error if the expense is over authorized amount </a:t>
            </a:r>
          </a:p>
        </p:txBody>
      </p:sp>
      <p:cxnSp>
        <p:nvCxnSpPr>
          <p:cNvPr id="10" name="Straight Arrow Connector 9">
            <a:extLst>
              <a:ext uri="{FF2B5EF4-FFF2-40B4-BE49-F238E27FC236}">
                <a16:creationId xmlns:a16="http://schemas.microsoft.com/office/drawing/2014/main" id="{B1F509E5-D444-488C-9BD4-CE258937297A}"/>
              </a:ext>
            </a:extLst>
          </p:cNvPr>
          <p:cNvCxnSpPr>
            <a:cxnSpLocks/>
          </p:cNvCxnSpPr>
          <p:nvPr/>
        </p:nvCxnSpPr>
        <p:spPr>
          <a:xfrm flipH="1">
            <a:off x="1350727" y="1841980"/>
            <a:ext cx="809647" cy="69802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FAA5897-5F7C-4C13-ADA3-812EC895E293}"/>
              </a:ext>
            </a:extLst>
          </p:cNvPr>
          <p:cNvPicPr>
            <a:picLocks noChangeAspect="1"/>
          </p:cNvPicPr>
          <p:nvPr/>
        </p:nvPicPr>
        <p:blipFill>
          <a:blip r:embed="rId3"/>
          <a:stretch>
            <a:fillRect/>
          </a:stretch>
        </p:blipFill>
        <p:spPr>
          <a:xfrm>
            <a:off x="3776706" y="5336712"/>
            <a:ext cx="3686175" cy="1152525"/>
          </a:xfrm>
          <a:prstGeom prst="rect">
            <a:avLst/>
          </a:prstGeom>
        </p:spPr>
      </p:pic>
    </p:spTree>
    <p:extLst>
      <p:ext uri="{BB962C8B-B14F-4D97-AF65-F5344CB8AC3E}">
        <p14:creationId xmlns:p14="http://schemas.microsoft.com/office/powerpoint/2010/main" val="1711534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2C2D68-E987-4BBA-AE62-8C728D59D48A}"/>
              </a:ext>
            </a:extLst>
          </p:cNvPr>
          <p:cNvSpPr>
            <a:spLocks noGrp="1"/>
          </p:cNvSpPr>
          <p:nvPr>
            <p:ph type="sldNum" sz="quarter" idx="12"/>
          </p:nvPr>
        </p:nvSpPr>
        <p:spPr/>
        <p:txBody>
          <a:bodyPr/>
          <a:lstStyle/>
          <a:p>
            <a:fld id="{DAD2728A-7148-4AC7-B942-DF0A90C54A65}" type="slidenum">
              <a:rPr lang="en-US" smtClean="0"/>
              <a:t>52</a:t>
            </a:fld>
            <a:endParaRPr lang="en-US" dirty="0"/>
          </a:p>
        </p:txBody>
      </p:sp>
      <p:sp>
        <p:nvSpPr>
          <p:cNvPr id="4" name="Rectangle 3">
            <a:extLst>
              <a:ext uri="{FF2B5EF4-FFF2-40B4-BE49-F238E27FC236}">
                <a16:creationId xmlns:a16="http://schemas.microsoft.com/office/drawing/2014/main" id="{FF72C26A-9854-4CCC-9AA0-D8FA668D0102}"/>
              </a:ext>
            </a:extLst>
          </p:cNvPr>
          <p:cNvSpPr/>
          <p:nvPr/>
        </p:nvSpPr>
        <p:spPr>
          <a:xfrm>
            <a:off x="1070708" y="414215"/>
            <a:ext cx="9988061" cy="9925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FEF12DB-4802-4505-AF04-E3274F78A9B7}"/>
              </a:ext>
            </a:extLst>
          </p:cNvPr>
          <p:cNvSpPr txBox="1"/>
          <p:nvPr/>
        </p:nvSpPr>
        <p:spPr>
          <a:xfrm>
            <a:off x="1586523" y="570523"/>
            <a:ext cx="8745415" cy="584775"/>
          </a:xfrm>
          <a:prstGeom prst="rect">
            <a:avLst/>
          </a:prstGeom>
          <a:noFill/>
        </p:spPr>
        <p:txBody>
          <a:bodyPr wrap="square" rtlCol="0">
            <a:spAutoFit/>
          </a:bodyPr>
          <a:lstStyle/>
          <a:p>
            <a:pPr algn="ctr"/>
            <a:r>
              <a:rPr lang="en-US" sz="3200" dirty="0">
                <a:solidFill>
                  <a:schemeClr val="bg2"/>
                </a:solidFill>
              </a:rPr>
              <a:t>Remaining Funds on Expense </a:t>
            </a:r>
          </a:p>
        </p:txBody>
      </p:sp>
      <p:sp>
        <p:nvSpPr>
          <p:cNvPr id="6" name="TextBox 5">
            <a:extLst>
              <a:ext uri="{FF2B5EF4-FFF2-40B4-BE49-F238E27FC236}">
                <a16:creationId xmlns:a16="http://schemas.microsoft.com/office/drawing/2014/main" id="{0C9C1A9E-874F-442F-A6AD-C6B0E1AF032E}"/>
              </a:ext>
            </a:extLst>
          </p:cNvPr>
          <p:cNvSpPr txBox="1"/>
          <p:nvPr/>
        </p:nvSpPr>
        <p:spPr>
          <a:xfrm>
            <a:off x="1234831" y="2071077"/>
            <a:ext cx="9526954" cy="2308324"/>
          </a:xfrm>
          <a:prstGeom prst="rect">
            <a:avLst/>
          </a:prstGeom>
          <a:noFill/>
        </p:spPr>
        <p:txBody>
          <a:bodyPr wrap="square" rtlCol="0">
            <a:spAutoFit/>
          </a:bodyPr>
          <a:lstStyle/>
          <a:p>
            <a:pPr algn="ctr"/>
            <a:r>
              <a:rPr lang="en-US" sz="2400" dirty="0"/>
              <a:t>In Oracle there are no PO’s to close to release funds.  </a:t>
            </a:r>
          </a:p>
          <a:p>
            <a:pPr algn="ctr"/>
            <a:endParaRPr lang="en-US" sz="2400" dirty="0"/>
          </a:p>
          <a:p>
            <a:pPr algn="ctr"/>
            <a:r>
              <a:rPr lang="en-US" sz="2400" dirty="0"/>
              <a:t>You will need to create your Expense Report and after it is Approved</a:t>
            </a:r>
          </a:p>
          <a:p>
            <a:pPr algn="ctr"/>
            <a:r>
              <a:rPr lang="en-US" sz="2400" dirty="0"/>
              <a:t> and ready for payment  </a:t>
            </a:r>
          </a:p>
          <a:p>
            <a:pPr algn="ctr"/>
            <a:endParaRPr lang="en-US" sz="2400" dirty="0"/>
          </a:p>
          <a:p>
            <a:pPr algn="ctr"/>
            <a:r>
              <a:rPr lang="en-US" sz="2400" dirty="0"/>
              <a:t>email </a:t>
            </a:r>
            <a:r>
              <a:rPr lang="en-US" sz="2400" b="1" dirty="0"/>
              <a:t>Teresa Sutton </a:t>
            </a:r>
            <a:r>
              <a:rPr lang="en-US" sz="2400" dirty="0"/>
              <a:t>to release the remainder of funds.  </a:t>
            </a:r>
          </a:p>
        </p:txBody>
      </p:sp>
    </p:spTree>
    <p:extLst>
      <p:ext uri="{BB962C8B-B14F-4D97-AF65-F5344CB8AC3E}">
        <p14:creationId xmlns:p14="http://schemas.microsoft.com/office/powerpoint/2010/main" val="3584637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79634A-3CD8-4B1F-9D65-4978E0B9CA30}"/>
              </a:ext>
            </a:extLst>
          </p:cNvPr>
          <p:cNvSpPr>
            <a:spLocks noGrp="1"/>
          </p:cNvSpPr>
          <p:nvPr>
            <p:ph type="sldNum" sz="quarter" idx="12"/>
          </p:nvPr>
        </p:nvSpPr>
        <p:spPr/>
        <p:txBody>
          <a:bodyPr/>
          <a:lstStyle/>
          <a:p>
            <a:fld id="{DAD2728A-7148-4AC7-B942-DF0A90C54A65}" type="slidenum">
              <a:rPr lang="en-US" smtClean="0"/>
              <a:t>53</a:t>
            </a:fld>
            <a:endParaRPr lang="en-US" dirty="0"/>
          </a:p>
        </p:txBody>
      </p:sp>
      <p:sp>
        <p:nvSpPr>
          <p:cNvPr id="21" name="Rectangle 20">
            <a:extLst>
              <a:ext uri="{FF2B5EF4-FFF2-40B4-BE49-F238E27FC236}">
                <a16:creationId xmlns:a16="http://schemas.microsoft.com/office/drawing/2014/main" id="{C15B2623-69EE-417F-8BE9-C70E2C988777}"/>
              </a:ext>
            </a:extLst>
          </p:cNvPr>
          <p:cNvSpPr/>
          <p:nvPr/>
        </p:nvSpPr>
        <p:spPr>
          <a:xfrm>
            <a:off x="124851" y="92943"/>
            <a:ext cx="11942297" cy="66285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677DF8A-0CCE-4D01-8EF2-9FF749F30EA4}"/>
              </a:ext>
            </a:extLst>
          </p:cNvPr>
          <p:cNvPicPr>
            <a:picLocks noChangeAspect="1"/>
          </p:cNvPicPr>
          <p:nvPr/>
        </p:nvPicPr>
        <p:blipFill>
          <a:blip r:embed="rId2"/>
          <a:stretch>
            <a:fillRect/>
          </a:stretch>
        </p:blipFill>
        <p:spPr>
          <a:xfrm>
            <a:off x="156713" y="796364"/>
            <a:ext cx="5186256" cy="2883350"/>
          </a:xfrm>
          <a:prstGeom prst="rect">
            <a:avLst/>
          </a:prstGeom>
        </p:spPr>
      </p:pic>
      <p:sp>
        <p:nvSpPr>
          <p:cNvPr id="10" name="Oval 9">
            <a:extLst>
              <a:ext uri="{FF2B5EF4-FFF2-40B4-BE49-F238E27FC236}">
                <a16:creationId xmlns:a16="http://schemas.microsoft.com/office/drawing/2014/main" id="{CEF84253-D9B9-488C-B63B-FC4AA77717E9}"/>
              </a:ext>
            </a:extLst>
          </p:cNvPr>
          <p:cNvSpPr/>
          <p:nvPr/>
        </p:nvSpPr>
        <p:spPr>
          <a:xfrm flipH="1">
            <a:off x="3375918" y="2104390"/>
            <a:ext cx="567452" cy="48117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FE1AB48-AC2D-4A5A-834D-27D8745603EF}"/>
              </a:ext>
            </a:extLst>
          </p:cNvPr>
          <p:cNvSpPr/>
          <p:nvPr/>
        </p:nvSpPr>
        <p:spPr>
          <a:xfrm>
            <a:off x="332194" y="1066737"/>
            <a:ext cx="498764" cy="32327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FD40B73-5237-43A7-9384-8442A4477CE8}"/>
              </a:ext>
            </a:extLst>
          </p:cNvPr>
          <p:cNvPicPr>
            <a:picLocks noChangeAspect="1"/>
          </p:cNvPicPr>
          <p:nvPr/>
        </p:nvPicPr>
        <p:blipFill>
          <a:blip r:embed="rId3"/>
          <a:stretch>
            <a:fillRect/>
          </a:stretch>
        </p:blipFill>
        <p:spPr>
          <a:xfrm>
            <a:off x="5531082" y="995048"/>
            <a:ext cx="3295650" cy="3438525"/>
          </a:xfrm>
          <a:prstGeom prst="rect">
            <a:avLst/>
          </a:prstGeom>
        </p:spPr>
      </p:pic>
      <p:sp>
        <p:nvSpPr>
          <p:cNvPr id="3" name="TextBox 2">
            <a:extLst>
              <a:ext uri="{FF2B5EF4-FFF2-40B4-BE49-F238E27FC236}">
                <a16:creationId xmlns:a16="http://schemas.microsoft.com/office/drawing/2014/main" id="{32E7EB9F-0D42-491F-AC00-3A48F7B134DB}"/>
              </a:ext>
            </a:extLst>
          </p:cNvPr>
          <p:cNvSpPr txBox="1"/>
          <p:nvPr/>
        </p:nvSpPr>
        <p:spPr>
          <a:xfrm>
            <a:off x="2523876" y="114734"/>
            <a:ext cx="10554346" cy="523220"/>
          </a:xfrm>
          <a:prstGeom prst="rect">
            <a:avLst/>
          </a:prstGeom>
          <a:noFill/>
        </p:spPr>
        <p:txBody>
          <a:bodyPr wrap="square" rtlCol="0">
            <a:spAutoFit/>
          </a:bodyPr>
          <a:lstStyle/>
          <a:p>
            <a:r>
              <a:rPr lang="en-US" sz="2800" dirty="0">
                <a:solidFill>
                  <a:schemeClr val="bg1"/>
                </a:solidFill>
              </a:rPr>
              <a:t>How to Delegate someone to do your Expenses </a:t>
            </a:r>
          </a:p>
        </p:txBody>
      </p:sp>
      <p:sp>
        <p:nvSpPr>
          <p:cNvPr id="12" name="Oval 11">
            <a:extLst>
              <a:ext uri="{FF2B5EF4-FFF2-40B4-BE49-F238E27FC236}">
                <a16:creationId xmlns:a16="http://schemas.microsoft.com/office/drawing/2014/main" id="{592ED5C9-F2A2-45C4-8A35-5E9C8297C5C3}"/>
              </a:ext>
            </a:extLst>
          </p:cNvPr>
          <p:cNvSpPr/>
          <p:nvPr/>
        </p:nvSpPr>
        <p:spPr>
          <a:xfrm>
            <a:off x="6184405" y="2615867"/>
            <a:ext cx="1469446" cy="33750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E8CC474-3EE7-4E00-8017-36D37CB6217E}"/>
              </a:ext>
            </a:extLst>
          </p:cNvPr>
          <p:cNvSpPr txBox="1"/>
          <p:nvPr/>
        </p:nvSpPr>
        <p:spPr>
          <a:xfrm>
            <a:off x="9014846" y="1076461"/>
            <a:ext cx="2580468" cy="3416320"/>
          </a:xfrm>
          <a:prstGeom prst="rect">
            <a:avLst/>
          </a:prstGeom>
          <a:noFill/>
        </p:spPr>
        <p:txBody>
          <a:bodyPr wrap="square" rtlCol="0">
            <a:spAutoFit/>
          </a:bodyPr>
          <a:lstStyle/>
          <a:p>
            <a:r>
              <a:rPr lang="en-US" b="1" dirty="0">
                <a:solidFill>
                  <a:schemeClr val="bg1"/>
                </a:solidFill>
              </a:rPr>
              <a:t>An Bell Notification will be sent to the person you delegated; they must accept before it will be complete.  Both the user and the delegate can create expenses on the Users behalf. </a:t>
            </a:r>
          </a:p>
          <a:p>
            <a:endParaRPr lang="en-US" b="1" dirty="0">
              <a:solidFill>
                <a:schemeClr val="bg1"/>
              </a:solidFill>
            </a:endParaRPr>
          </a:p>
          <a:p>
            <a:endParaRPr lang="en-US" b="1" dirty="0">
              <a:solidFill>
                <a:schemeClr val="bg1"/>
              </a:solidFill>
            </a:endParaRPr>
          </a:p>
          <a:p>
            <a:r>
              <a:rPr lang="en-US" b="1" dirty="0">
                <a:solidFill>
                  <a:schemeClr val="bg1"/>
                </a:solidFill>
              </a:rPr>
              <a:t>To stop the delegation, click the x next to the + </a:t>
            </a:r>
          </a:p>
        </p:txBody>
      </p:sp>
      <p:sp>
        <p:nvSpPr>
          <p:cNvPr id="11" name="Oval 10">
            <a:extLst>
              <a:ext uri="{FF2B5EF4-FFF2-40B4-BE49-F238E27FC236}">
                <a16:creationId xmlns:a16="http://schemas.microsoft.com/office/drawing/2014/main" id="{9EFD9B9D-B7B3-4DD5-9E1C-5DC7A3545602}"/>
              </a:ext>
            </a:extLst>
          </p:cNvPr>
          <p:cNvSpPr/>
          <p:nvPr/>
        </p:nvSpPr>
        <p:spPr>
          <a:xfrm>
            <a:off x="7866954" y="1785731"/>
            <a:ext cx="498764" cy="50777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0BEA48F-D80B-4DD8-B556-EDEDFC068F7B}"/>
              </a:ext>
            </a:extLst>
          </p:cNvPr>
          <p:cNvPicPr>
            <a:picLocks noChangeAspect="1"/>
          </p:cNvPicPr>
          <p:nvPr/>
        </p:nvPicPr>
        <p:blipFill>
          <a:blip r:embed="rId4"/>
          <a:stretch>
            <a:fillRect/>
          </a:stretch>
        </p:blipFill>
        <p:spPr>
          <a:xfrm>
            <a:off x="521894" y="4806640"/>
            <a:ext cx="10926618" cy="1747366"/>
          </a:xfrm>
          <a:prstGeom prst="rect">
            <a:avLst/>
          </a:prstGeom>
        </p:spPr>
      </p:pic>
      <p:sp>
        <p:nvSpPr>
          <p:cNvPr id="14" name="Oval 13">
            <a:extLst>
              <a:ext uri="{FF2B5EF4-FFF2-40B4-BE49-F238E27FC236}">
                <a16:creationId xmlns:a16="http://schemas.microsoft.com/office/drawing/2014/main" id="{A3E183C7-7176-49ED-A7F1-5CCC84659073}"/>
              </a:ext>
            </a:extLst>
          </p:cNvPr>
          <p:cNvSpPr/>
          <p:nvPr/>
        </p:nvSpPr>
        <p:spPr>
          <a:xfrm>
            <a:off x="1836549" y="5531454"/>
            <a:ext cx="2355743" cy="50777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427518A-ED28-45B0-AD8F-6AF9AFA8687B}"/>
              </a:ext>
            </a:extLst>
          </p:cNvPr>
          <p:cNvSpPr/>
          <p:nvPr/>
        </p:nvSpPr>
        <p:spPr>
          <a:xfrm>
            <a:off x="743488" y="5274109"/>
            <a:ext cx="498764" cy="50777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28583746-050C-4145-962C-0B94B15E724D}"/>
              </a:ext>
            </a:extLst>
          </p:cNvPr>
          <p:cNvCxnSpPr>
            <a:cxnSpLocks/>
          </p:cNvCxnSpPr>
          <p:nvPr/>
        </p:nvCxnSpPr>
        <p:spPr>
          <a:xfrm flipH="1">
            <a:off x="1456842" y="4461418"/>
            <a:ext cx="7547673" cy="86496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B5EBF80-1ABA-474D-93A5-662498D37641}"/>
              </a:ext>
            </a:extLst>
          </p:cNvPr>
          <p:cNvSpPr/>
          <p:nvPr/>
        </p:nvSpPr>
        <p:spPr>
          <a:xfrm>
            <a:off x="10337368" y="4818601"/>
            <a:ext cx="836909" cy="50777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4DA6C00F-AFD8-4ADC-9FCA-C48A000BDFDC}"/>
              </a:ext>
            </a:extLst>
          </p:cNvPr>
          <p:cNvCxnSpPr/>
          <p:nvPr/>
        </p:nvCxnSpPr>
        <p:spPr>
          <a:xfrm>
            <a:off x="6184405" y="3308888"/>
            <a:ext cx="193193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7A573D0-F095-4D08-BF43-709268152357}"/>
              </a:ext>
            </a:extLst>
          </p:cNvPr>
          <p:cNvSpPr txBox="1"/>
          <p:nvPr/>
        </p:nvSpPr>
        <p:spPr>
          <a:xfrm flipH="1">
            <a:off x="7307425" y="2344978"/>
            <a:ext cx="1469445" cy="369332"/>
          </a:xfrm>
          <a:prstGeom prst="rect">
            <a:avLst/>
          </a:prstGeom>
          <a:noFill/>
        </p:spPr>
        <p:txBody>
          <a:bodyPr wrap="square" rtlCol="0">
            <a:spAutoFit/>
          </a:bodyPr>
          <a:lstStyle/>
          <a:p>
            <a:r>
              <a:rPr lang="en-US" b="1" dirty="0">
                <a:solidFill>
                  <a:srgbClr val="FF0000"/>
                </a:solidFill>
              </a:rPr>
              <a:t>? </a:t>
            </a:r>
            <a:r>
              <a:rPr lang="en-US" sz="900" b="1" dirty="0">
                <a:solidFill>
                  <a:srgbClr val="FF0000"/>
                </a:solidFill>
              </a:rPr>
              <a:t>Not sure if its an option </a:t>
            </a:r>
            <a:endParaRPr lang="en-US" b="1" dirty="0">
              <a:solidFill>
                <a:srgbClr val="FF0000"/>
              </a:solidFill>
            </a:endParaRPr>
          </a:p>
        </p:txBody>
      </p:sp>
    </p:spTree>
    <p:extLst>
      <p:ext uri="{BB962C8B-B14F-4D97-AF65-F5344CB8AC3E}">
        <p14:creationId xmlns:p14="http://schemas.microsoft.com/office/powerpoint/2010/main" val="242697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6F3897-5FF8-4114-909A-5888C76B2B81}"/>
              </a:ext>
            </a:extLst>
          </p:cNvPr>
          <p:cNvSpPr>
            <a:spLocks noGrp="1"/>
          </p:cNvSpPr>
          <p:nvPr>
            <p:ph type="sldNum" sz="quarter" idx="12"/>
          </p:nvPr>
        </p:nvSpPr>
        <p:spPr/>
        <p:txBody>
          <a:bodyPr/>
          <a:lstStyle/>
          <a:p>
            <a:fld id="{DAD2728A-7148-4AC7-B942-DF0A90C54A65}" type="slidenum">
              <a:rPr lang="en-US" smtClean="0"/>
              <a:t>54</a:t>
            </a:fld>
            <a:endParaRPr lang="en-US" dirty="0"/>
          </a:p>
        </p:txBody>
      </p:sp>
      <p:pic>
        <p:nvPicPr>
          <p:cNvPr id="3" name="Picture 2">
            <a:extLst>
              <a:ext uri="{FF2B5EF4-FFF2-40B4-BE49-F238E27FC236}">
                <a16:creationId xmlns:a16="http://schemas.microsoft.com/office/drawing/2014/main" id="{1E51721E-E600-4B04-B211-B0C50BFEF8B8}"/>
              </a:ext>
            </a:extLst>
          </p:cNvPr>
          <p:cNvPicPr>
            <a:picLocks noChangeAspect="1"/>
          </p:cNvPicPr>
          <p:nvPr/>
        </p:nvPicPr>
        <p:blipFill>
          <a:blip r:embed="rId2"/>
          <a:stretch>
            <a:fillRect/>
          </a:stretch>
        </p:blipFill>
        <p:spPr>
          <a:xfrm>
            <a:off x="2051569" y="1194343"/>
            <a:ext cx="7547675" cy="3452191"/>
          </a:xfrm>
          <a:prstGeom prst="rect">
            <a:avLst/>
          </a:prstGeom>
        </p:spPr>
      </p:pic>
      <p:pic>
        <p:nvPicPr>
          <p:cNvPr id="4" name="Picture 3">
            <a:extLst>
              <a:ext uri="{FF2B5EF4-FFF2-40B4-BE49-F238E27FC236}">
                <a16:creationId xmlns:a16="http://schemas.microsoft.com/office/drawing/2014/main" id="{9E0D0305-7EAC-4F6A-8A91-9625D15DC730}"/>
              </a:ext>
            </a:extLst>
          </p:cNvPr>
          <p:cNvPicPr>
            <a:picLocks noChangeAspect="1"/>
          </p:cNvPicPr>
          <p:nvPr/>
        </p:nvPicPr>
        <p:blipFill>
          <a:blip r:embed="rId3"/>
          <a:stretch>
            <a:fillRect/>
          </a:stretch>
        </p:blipFill>
        <p:spPr>
          <a:xfrm>
            <a:off x="261815" y="5659483"/>
            <a:ext cx="11668369" cy="660609"/>
          </a:xfrm>
          <a:prstGeom prst="rect">
            <a:avLst/>
          </a:prstGeom>
        </p:spPr>
      </p:pic>
      <p:sp>
        <p:nvSpPr>
          <p:cNvPr id="5" name="TextBox 4">
            <a:extLst>
              <a:ext uri="{FF2B5EF4-FFF2-40B4-BE49-F238E27FC236}">
                <a16:creationId xmlns:a16="http://schemas.microsoft.com/office/drawing/2014/main" id="{0031407F-6244-4C25-97E8-FC932A8A4FB6}"/>
              </a:ext>
            </a:extLst>
          </p:cNvPr>
          <p:cNvSpPr txBox="1"/>
          <p:nvPr/>
        </p:nvSpPr>
        <p:spPr>
          <a:xfrm>
            <a:off x="593966" y="298580"/>
            <a:ext cx="11004062" cy="707886"/>
          </a:xfrm>
          <a:prstGeom prst="rect">
            <a:avLst/>
          </a:prstGeom>
          <a:noFill/>
        </p:spPr>
        <p:txBody>
          <a:bodyPr wrap="square" rtlCol="0">
            <a:spAutoFit/>
          </a:bodyPr>
          <a:lstStyle/>
          <a:p>
            <a:r>
              <a:rPr lang="en-US" sz="2000" dirty="0"/>
              <a:t>If you have been delegated to do someone's expenses, you will see their name at the top of the page in a drop box. You must select which person the Personal Expense Reimbursement  you are acting on. </a:t>
            </a:r>
          </a:p>
        </p:txBody>
      </p:sp>
      <p:sp>
        <p:nvSpPr>
          <p:cNvPr id="6" name="TextBox 5">
            <a:extLst>
              <a:ext uri="{FF2B5EF4-FFF2-40B4-BE49-F238E27FC236}">
                <a16:creationId xmlns:a16="http://schemas.microsoft.com/office/drawing/2014/main" id="{B73389A3-73A1-4E13-A954-3F8A6EBDB94B}"/>
              </a:ext>
            </a:extLst>
          </p:cNvPr>
          <p:cNvSpPr txBox="1"/>
          <p:nvPr/>
        </p:nvSpPr>
        <p:spPr>
          <a:xfrm>
            <a:off x="2096489" y="5047974"/>
            <a:ext cx="7999016" cy="400110"/>
          </a:xfrm>
          <a:prstGeom prst="rect">
            <a:avLst/>
          </a:prstGeom>
          <a:noFill/>
        </p:spPr>
        <p:txBody>
          <a:bodyPr wrap="square" rtlCol="0">
            <a:spAutoFit/>
          </a:bodyPr>
          <a:lstStyle/>
          <a:p>
            <a:r>
              <a:rPr lang="en-US" sz="2000" dirty="0"/>
              <a:t>You will receive this temporary message across the top of your screen </a:t>
            </a:r>
          </a:p>
        </p:txBody>
      </p:sp>
      <p:cxnSp>
        <p:nvCxnSpPr>
          <p:cNvPr id="8" name="Straight Arrow Connector 7">
            <a:extLst>
              <a:ext uri="{FF2B5EF4-FFF2-40B4-BE49-F238E27FC236}">
                <a16:creationId xmlns:a16="http://schemas.microsoft.com/office/drawing/2014/main" id="{84FB8E07-7664-4745-8BFE-322B75824706}"/>
              </a:ext>
            </a:extLst>
          </p:cNvPr>
          <p:cNvCxnSpPr/>
          <p:nvPr/>
        </p:nvCxnSpPr>
        <p:spPr>
          <a:xfrm flipH="1">
            <a:off x="9355015" y="5248029"/>
            <a:ext cx="244229" cy="56661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470962C-2206-461B-AB60-0C42E36B174D}"/>
              </a:ext>
            </a:extLst>
          </p:cNvPr>
          <p:cNvCxnSpPr/>
          <p:nvPr/>
        </p:nvCxnSpPr>
        <p:spPr>
          <a:xfrm flipH="1">
            <a:off x="4462585" y="1006466"/>
            <a:ext cx="461107" cy="673842"/>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676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798060-20DD-4896-A3E1-C4B749A06209}"/>
              </a:ext>
            </a:extLst>
          </p:cNvPr>
          <p:cNvSpPr>
            <a:spLocks noGrp="1"/>
          </p:cNvSpPr>
          <p:nvPr>
            <p:ph type="sldNum" sz="quarter" idx="12"/>
          </p:nvPr>
        </p:nvSpPr>
        <p:spPr/>
        <p:txBody>
          <a:bodyPr/>
          <a:lstStyle/>
          <a:p>
            <a:fld id="{DAD2728A-7148-4AC7-B942-DF0A90C54A65}" type="slidenum">
              <a:rPr lang="en-US" smtClean="0"/>
              <a:t>55</a:t>
            </a:fld>
            <a:endParaRPr lang="en-US" dirty="0"/>
          </a:p>
        </p:txBody>
      </p:sp>
      <p:sp>
        <p:nvSpPr>
          <p:cNvPr id="3" name="Oval 2">
            <a:extLst>
              <a:ext uri="{FF2B5EF4-FFF2-40B4-BE49-F238E27FC236}">
                <a16:creationId xmlns:a16="http://schemas.microsoft.com/office/drawing/2014/main" id="{95F3D0AA-491F-40A9-AB02-A1239A578BF6}"/>
              </a:ext>
            </a:extLst>
          </p:cNvPr>
          <p:cNvSpPr/>
          <p:nvPr/>
        </p:nvSpPr>
        <p:spPr>
          <a:xfrm>
            <a:off x="1247614" y="914400"/>
            <a:ext cx="9895667" cy="51066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F0DB61B-968D-4328-85E5-62325ABF764E}"/>
              </a:ext>
            </a:extLst>
          </p:cNvPr>
          <p:cNvSpPr txBox="1"/>
          <p:nvPr/>
        </p:nvSpPr>
        <p:spPr>
          <a:xfrm>
            <a:off x="2789695" y="2069024"/>
            <a:ext cx="6687519" cy="2923877"/>
          </a:xfrm>
          <a:prstGeom prst="rect">
            <a:avLst/>
          </a:prstGeom>
          <a:noFill/>
        </p:spPr>
        <p:txBody>
          <a:bodyPr wrap="square" rtlCol="0">
            <a:spAutoFit/>
          </a:bodyPr>
          <a:lstStyle/>
          <a:p>
            <a:pPr algn="ctr"/>
            <a:r>
              <a:rPr lang="en-US" sz="9600" b="1" dirty="0">
                <a:solidFill>
                  <a:schemeClr val="bg1"/>
                </a:solidFill>
              </a:rPr>
              <a:t>Citi Card</a:t>
            </a:r>
          </a:p>
          <a:p>
            <a:pPr algn="ctr"/>
            <a:r>
              <a:rPr lang="en-US" sz="8800" b="1" dirty="0">
                <a:solidFill>
                  <a:schemeClr val="bg1"/>
                </a:solidFill>
              </a:rPr>
              <a:t>ALL Charges  </a:t>
            </a:r>
          </a:p>
        </p:txBody>
      </p:sp>
    </p:spTree>
    <p:extLst>
      <p:ext uri="{BB962C8B-B14F-4D97-AF65-F5344CB8AC3E}">
        <p14:creationId xmlns:p14="http://schemas.microsoft.com/office/powerpoint/2010/main" val="3181660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94CB-EC4A-42E0-8F1E-99DEA2597AB0}"/>
              </a:ext>
            </a:extLst>
          </p:cNvPr>
          <p:cNvSpPr>
            <a:spLocks noGrp="1"/>
          </p:cNvSpPr>
          <p:nvPr>
            <p:ph type="title"/>
          </p:nvPr>
        </p:nvSpPr>
        <p:spPr/>
        <p:txBody>
          <a:bodyPr>
            <a:normAutofit/>
          </a:bodyPr>
          <a:lstStyle/>
          <a:p>
            <a:pPr algn="ctr"/>
            <a:r>
              <a:rPr lang="en-US" sz="6000" b="1" dirty="0">
                <a:solidFill>
                  <a:schemeClr val="bg1">
                    <a:lumMod val="95000"/>
                  </a:schemeClr>
                </a:solidFill>
              </a:rPr>
              <a:t>TRAVEL / REIMBURSEMENTS </a:t>
            </a:r>
          </a:p>
        </p:txBody>
      </p:sp>
      <p:sp>
        <p:nvSpPr>
          <p:cNvPr id="3" name="Text Placeholder 2">
            <a:extLst>
              <a:ext uri="{FF2B5EF4-FFF2-40B4-BE49-F238E27FC236}">
                <a16:creationId xmlns:a16="http://schemas.microsoft.com/office/drawing/2014/main" id="{44B97CDF-21C2-4B2B-9677-EEE14D750EA9}"/>
              </a:ext>
            </a:extLst>
          </p:cNvPr>
          <p:cNvSpPr>
            <a:spLocks noGrp="1"/>
          </p:cNvSpPr>
          <p:nvPr>
            <p:ph type="body" idx="1"/>
          </p:nvPr>
        </p:nvSpPr>
        <p:spPr>
          <a:xfrm>
            <a:off x="510651" y="1595894"/>
            <a:ext cx="6688476" cy="823912"/>
          </a:xfrm>
        </p:spPr>
        <p:txBody>
          <a:bodyPr>
            <a:normAutofit/>
          </a:bodyPr>
          <a:lstStyle/>
          <a:p>
            <a:r>
              <a:rPr lang="en-US" sz="3200" dirty="0">
                <a:solidFill>
                  <a:schemeClr val="bg1"/>
                </a:solidFill>
              </a:rPr>
              <a:t>                      NEW Oracle             VS</a:t>
            </a:r>
          </a:p>
        </p:txBody>
      </p:sp>
      <p:sp>
        <p:nvSpPr>
          <p:cNvPr id="4" name="Content Placeholder 3">
            <a:extLst>
              <a:ext uri="{FF2B5EF4-FFF2-40B4-BE49-F238E27FC236}">
                <a16:creationId xmlns:a16="http://schemas.microsoft.com/office/drawing/2014/main" id="{B87573A2-4C6D-40AF-8F02-F946081ED336}"/>
              </a:ext>
            </a:extLst>
          </p:cNvPr>
          <p:cNvSpPr>
            <a:spLocks noGrp="1"/>
          </p:cNvSpPr>
          <p:nvPr>
            <p:ph sz="half" idx="2"/>
          </p:nvPr>
        </p:nvSpPr>
        <p:spPr>
          <a:xfrm>
            <a:off x="1350628" y="2585726"/>
            <a:ext cx="4387302" cy="3303346"/>
          </a:xfrm>
        </p:spPr>
        <p:txBody>
          <a:bodyPr>
            <a:noAutofit/>
          </a:bodyPr>
          <a:lstStyle/>
          <a:p>
            <a:pPr lvl="1"/>
            <a:endParaRPr lang="en-US" sz="2000" b="1" dirty="0"/>
          </a:p>
        </p:txBody>
      </p:sp>
      <p:sp>
        <p:nvSpPr>
          <p:cNvPr id="8" name="Text Placeholder 7">
            <a:extLst>
              <a:ext uri="{FF2B5EF4-FFF2-40B4-BE49-F238E27FC236}">
                <a16:creationId xmlns:a16="http://schemas.microsoft.com/office/drawing/2014/main" id="{FE621B10-3821-41CA-976C-A3BCAAE945C4}"/>
              </a:ext>
            </a:extLst>
          </p:cNvPr>
          <p:cNvSpPr>
            <a:spLocks noGrp="1"/>
          </p:cNvSpPr>
          <p:nvPr>
            <p:ph type="body" sz="quarter" idx="3"/>
          </p:nvPr>
        </p:nvSpPr>
        <p:spPr>
          <a:xfrm>
            <a:off x="5877049" y="1584967"/>
            <a:ext cx="5183188" cy="823912"/>
          </a:xfrm>
        </p:spPr>
        <p:txBody>
          <a:bodyPr>
            <a:normAutofit/>
          </a:bodyPr>
          <a:lstStyle/>
          <a:p>
            <a:pPr algn="ctr"/>
            <a:r>
              <a:rPr lang="en-US" sz="3200" dirty="0">
                <a:solidFill>
                  <a:schemeClr val="bg1"/>
                </a:solidFill>
              </a:rPr>
              <a:t>      OLD  Colleague </a:t>
            </a:r>
            <a:r>
              <a:rPr lang="en-US" sz="4000" dirty="0">
                <a:solidFill>
                  <a:schemeClr val="bg1"/>
                </a:solidFill>
              </a:rPr>
              <a:t> </a:t>
            </a:r>
          </a:p>
        </p:txBody>
      </p:sp>
      <p:sp>
        <p:nvSpPr>
          <p:cNvPr id="9" name="Content Placeholder 8">
            <a:extLst>
              <a:ext uri="{FF2B5EF4-FFF2-40B4-BE49-F238E27FC236}">
                <a16:creationId xmlns:a16="http://schemas.microsoft.com/office/drawing/2014/main" id="{DBA95E39-BA73-4B51-A8C8-4443C1A1BF5E}"/>
              </a:ext>
            </a:extLst>
          </p:cNvPr>
          <p:cNvSpPr>
            <a:spLocks noGrp="1"/>
          </p:cNvSpPr>
          <p:nvPr>
            <p:ph sz="quarter" idx="4"/>
          </p:nvPr>
        </p:nvSpPr>
        <p:spPr>
          <a:xfrm>
            <a:off x="6238121" y="2984468"/>
            <a:ext cx="5183188" cy="3684588"/>
          </a:xfrm>
        </p:spPr>
        <p:txBody>
          <a:bodyPr>
            <a:normAutofit/>
          </a:bodyPr>
          <a:lstStyle/>
          <a:p>
            <a:pPr marL="0" indent="0">
              <a:buNone/>
            </a:pPr>
            <a:r>
              <a:rPr lang="en-US" sz="5000" b="1" dirty="0"/>
              <a:t>                 </a:t>
            </a:r>
          </a:p>
          <a:p>
            <a:endParaRPr lang="en-US" dirty="0"/>
          </a:p>
        </p:txBody>
      </p:sp>
      <p:sp>
        <p:nvSpPr>
          <p:cNvPr id="11" name="Rectangle: Rounded Corners 10">
            <a:extLst>
              <a:ext uri="{FF2B5EF4-FFF2-40B4-BE49-F238E27FC236}">
                <a16:creationId xmlns:a16="http://schemas.microsoft.com/office/drawing/2014/main" id="{FA8CB6D0-83AC-4146-8253-BEF5319060BA}"/>
              </a:ext>
            </a:extLst>
          </p:cNvPr>
          <p:cNvSpPr/>
          <p:nvPr/>
        </p:nvSpPr>
        <p:spPr>
          <a:xfrm>
            <a:off x="510652" y="2413373"/>
            <a:ext cx="5419604" cy="3900595"/>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t>EMPLOYEES ARE </a:t>
            </a:r>
            <a:r>
              <a:rPr lang="en-US" sz="2000" b="1" u="sng" dirty="0"/>
              <a:t>NOT</a:t>
            </a:r>
            <a:r>
              <a:rPr lang="en-US" sz="2000" b="1" dirty="0"/>
              <a:t> VENDORS</a:t>
            </a:r>
          </a:p>
          <a:p>
            <a:pPr marL="342900" indent="-342900">
              <a:buFont typeface="Arial" panose="020B0604020202020204" pitchFamily="34" charset="0"/>
              <a:buChar char="•"/>
            </a:pPr>
            <a:r>
              <a:rPr lang="en-US" sz="2000" b="1" dirty="0">
                <a:solidFill>
                  <a:srgbClr val="FFFF00"/>
                </a:solidFill>
              </a:rPr>
              <a:t>REQUEST FUNDS </a:t>
            </a:r>
            <a:r>
              <a:rPr lang="en-US" sz="2400" b="1" dirty="0">
                <a:solidFill>
                  <a:srgbClr val="FFFF00"/>
                </a:solidFill>
              </a:rPr>
              <a:t>BY OWNER OF CARD</a:t>
            </a:r>
          </a:p>
          <a:p>
            <a:endParaRPr lang="en-US" sz="800" b="1" dirty="0"/>
          </a:p>
          <a:p>
            <a:pPr marL="342900" indent="-342900">
              <a:buFont typeface="Arial" panose="020B0604020202020204" pitchFamily="34" charset="0"/>
              <a:buChar char="•"/>
            </a:pPr>
            <a:r>
              <a:rPr lang="en-US" sz="2000" b="1" dirty="0"/>
              <a:t>TERM:  AUTHORIZATION </a:t>
            </a:r>
          </a:p>
          <a:p>
            <a:pPr marL="800100" lvl="1" indent="-342900">
              <a:buFont typeface="Arial" panose="020B0604020202020204" pitchFamily="34" charset="0"/>
              <a:buChar char="•"/>
            </a:pPr>
            <a:r>
              <a:rPr lang="en-US" sz="2000" b="1" dirty="0"/>
              <a:t>GOES THRU APPROVALS </a:t>
            </a:r>
          </a:p>
          <a:p>
            <a:pPr marL="457200" lvl="1" indent="0">
              <a:buNone/>
            </a:pPr>
            <a:endParaRPr lang="en-US" sz="1600" b="1" dirty="0"/>
          </a:p>
          <a:p>
            <a:pPr marL="342900" indent="-342900">
              <a:buFont typeface="Arial" panose="020B0604020202020204" pitchFamily="34" charset="0"/>
              <a:buChar char="•"/>
            </a:pPr>
            <a:r>
              <a:rPr lang="en-US" sz="2000" b="1" dirty="0"/>
              <a:t>BECOMES AN EXPENSE  </a:t>
            </a:r>
          </a:p>
          <a:p>
            <a:pPr marL="0" indent="0">
              <a:buNone/>
            </a:pPr>
            <a:endParaRPr lang="en-US" sz="800" b="1" dirty="0"/>
          </a:p>
          <a:p>
            <a:r>
              <a:rPr lang="en-US" sz="2000" b="1" dirty="0">
                <a:solidFill>
                  <a:srgbClr val="FFFF00"/>
                </a:solidFill>
              </a:rPr>
              <a:t>Owner of Card CREATEs AN EXPENSE REPORT</a:t>
            </a:r>
          </a:p>
          <a:p>
            <a:pPr marL="800100" lvl="1" indent="-342900">
              <a:buFont typeface="Arial" panose="020B0604020202020204" pitchFamily="34" charset="0"/>
              <a:buChar char="•"/>
            </a:pPr>
            <a:r>
              <a:rPr lang="en-US" sz="2000" b="1" dirty="0"/>
              <a:t>GOES THRU APPROVALS  </a:t>
            </a:r>
          </a:p>
          <a:p>
            <a:pPr marL="800100" lvl="1" indent="-342900">
              <a:buFont typeface="Arial" panose="020B0604020202020204" pitchFamily="34" charset="0"/>
              <a:buChar char="•"/>
            </a:pPr>
            <a:r>
              <a:rPr lang="en-US" sz="2000" b="1" dirty="0"/>
              <a:t>AUTOMATICALLY GOES TO AP</a:t>
            </a:r>
            <a:endParaRPr lang="en-US" sz="2000" dirty="0"/>
          </a:p>
        </p:txBody>
      </p:sp>
      <p:sp>
        <p:nvSpPr>
          <p:cNvPr id="12" name="Rectangle: Rounded Corners 11">
            <a:extLst>
              <a:ext uri="{FF2B5EF4-FFF2-40B4-BE49-F238E27FC236}">
                <a16:creationId xmlns:a16="http://schemas.microsoft.com/office/drawing/2014/main" id="{2495ACC1-D313-452E-AED3-BFFED28DA1D9}"/>
              </a:ext>
            </a:extLst>
          </p:cNvPr>
          <p:cNvSpPr/>
          <p:nvPr/>
        </p:nvSpPr>
        <p:spPr>
          <a:xfrm>
            <a:off x="6261746" y="2413373"/>
            <a:ext cx="5082358" cy="3900595"/>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t>EMPLOYEES ARE VENDORS </a:t>
            </a:r>
          </a:p>
          <a:p>
            <a:pPr marL="342900" indent="-342900">
              <a:buFont typeface="Arial" panose="020B0604020202020204" pitchFamily="34" charset="0"/>
              <a:buChar char="•"/>
            </a:pPr>
            <a:r>
              <a:rPr lang="en-US" sz="2000" b="1" dirty="0"/>
              <a:t>REQUEST FUNDS </a:t>
            </a:r>
          </a:p>
          <a:p>
            <a:pPr marL="0" indent="0">
              <a:buNone/>
            </a:pPr>
            <a:endParaRPr lang="en-US" sz="800" b="1" dirty="0"/>
          </a:p>
          <a:p>
            <a:pPr marL="342900" indent="-342900">
              <a:buFont typeface="Arial" panose="020B0604020202020204" pitchFamily="34" charset="0"/>
              <a:buChar char="•"/>
            </a:pPr>
            <a:r>
              <a:rPr lang="en-US" sz="2000" b="1" dirty="0"/>
              <a:t>TERM:  REQUISITION</a:t>
            </a:r>
          </a:p>
          <a:p>
            <a:pPr marL="800100" lvl="1" indent="-342900">
              <a:buFont typeface="Arial" panose="020B0604020202020204" pitchFamily="34" charset="0"/>
              <a:buChar char="•"/>
            </a:pPr>
            <a:r>
              <a:rPr lang="en-US" sz="2000" b="1" dirty="0"/>
              <a:t>GOES THRU APPROVALS </a:t>
            </a:r>
          </a:p>
          <a:p>
            <a:pPr marL="457200" lvl="1" indent="0">
              <a:buNone/>
            </a:pPr>
            <a:endParaRPr lang="en-US" sz="1100" b="1" dirty="0"/>
          </a:p>
          <a:p>
            <a:pPr marL="342900" indent="-342900">
              <a:buFont typeface="Arial" panose="020B0604020202020204" pitchFamily="34" charset="0"/>
              <a:buChar char="•"/>
            </a:pPr>
            <a:r>
              <a:rPr lang="en-US" sz="2000" b="1" dirty="0"/>
              <a:t>BECOMES A PURCHASE ORDER</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Owner of Card reconciles charges </a:t>
            </a:r>
          </a:p>
          <a:p>
            <a:pPr marL="800100" lvl="1" indent="-342900">
              <a:buFont typeface="Arial" panose="020B0604020202020204" pitchFamily="34" charset="0"/>
              <a:buChar char="•"/>
            </a:pPr>
            <a:r>
              <a:rPr lang="en-US" sz="2000" b="1" dirty="0"/>
              <a:t>Sent to Purchasing  </a:t>
            </a:r>
          </a:p>
          <a:p>
            <a:pPr marL="0" indent="0">
              <a:buNone/>
            </a:pPr>
            <a:endParaRPr lang="en-US" sz="1100" b="1" dirty="0"/>
          </a:p>
        </p:txBody>
      </p:sp>
      <p:sp>
        <p:nvSpPr>
          <p:cNvPr id="13" name="Rectangle 12">
            <a:extLst>
              <a:ext uri="{FF2B5EF4-FFF2-40B4-BE49-F238E27FC236}">
                <a16:creationId xmlns:a16="http://schemas.microsoft.com/office/drawing/2014/main" id="{CFD3130F-C7C0-4DF4-A73D-1F377E8A307B}"/>
              </a:ext>
            </a:extLst>
          </p:cNvPr>
          <p:cNvSpPr/>
          <p:nvPr/>
        </p:nvSpPr>
        <p:spPr>
          <a:xfrm>
            <a:off x="884808" y="395464"/>
            <a:ext cx="10422384" cy="12249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b="1" dirty="0">
                <a:solidFill>
                  <a:schemeClr val="bg1">
                    <a:lumMod val="95000"/>
                  </a:schemeClr>
                </a:solidFill>
              </a:rPr>
              <a:t>ALL CITI CARD CHARGES </a:t>
            </a:r>
            <a:endParaRPr lang="en-US" sz="4400" dirty="0"/>
          </a:p>
        </p:txBody>
      </p:sp>
      <p:sp>
        <p:nvSpPr>
          <p:cNvPr id="5" name="TextBox 4">
            <a:extLst>
              <a:ext uri="{FF2B5EF4-FFF2-40B4-BE49-F238E27FC236}">
                <a16:creationId xmlns:a16="http://schemas.microsoft.com/office/drawing/2014/main" id="{D9BF5B3D-C382-4BB2-9A28-0F41A2DF6F90}"/>
              </a:ext>
            </a:extLst>
          </p:cNvPr>
          <p:cNvSpPr txBox="1"/>
          <p:nvPr/>
        </p:nvSpPr>
        <p:spPr>
          <a:xfrm>
            <a:off x="7488880" y="6299724"/>
            <a:ext cx="2676088" cy="461665"/>
          </a:xfrm>
          <a:prstGeom prst="rect">
            <a:avLst/>
          </a:prstGeom>
          <a:noFill/>
        </p:spPr>
        <p:txBody>
          <a:bodyPr wrap="square" rtlCol="0">
            <a:spAutoFit/>
          </a:bodyPr>
          <a:lstStyle/>
          <a:p>
            <a:pPr algn="ctr"/>
            <a:r>
              <a:rPr lang="en-US" sz="2400" b="1" dirty="0">
                <a:solidFill>
                  <a:schemeClr val="bg1"/>
                </a:solidFill>
              </a:rPr>
              <a:t>PO 214685</a:t>
            </a:r>
          </a:p>
        </p:txBody>
      </p:sp>
      <p:sp>
        <p:nvSpPr>
          <p:cNvPr id="6" name="TextBox 5">
            <a:extLst>
              <a:ext uri="{FF2B5EF4-FFF2-40B4-BE49-F238E27FC236}">
                <a16:creationId xmlns:a16="http://schemas.microsoft.com/office/drawing/2014/main" id="{B546B2BD-CD7B-4478-B702-0266D2815D36}"/>
              </a:ext>
            </a:extLst>
          </p:cNvPr>
          <p:cNvSpPr txBox="1"/>
          <p:nvPr/>
        </p:nvSpPr>
        <p:spPr>
          <a:xfrm>
            <a:off x="798522" y="6356013"/>
            <a:ext cx="5183188" cy="461665"/>
          </a:xfrm>
          <a:prstGeom prst="rect">
            <a:avLst/>
          </a:prstGeom>
          <a:noFill/>
        </p:spPr>
        <p:txBody>
          <a:bodyPr wrap="square" rtlCol="0">
            <a:spAutoFit/>
          </a:bodyPr>
          <a:lstStyle/>
          <a:p>
            <a:r>
              <a:rPr lang="en-US" sz="2400" b="1" i="0" dirty="0">
                <a:solidFill>
                  <a:schemeClr val="bg1"/>
                </a:solidFill>
                <a:effectLst/>
                <a:latin typeface="-apple-system"/>
                <a:hlinkClick r:id="rId2">
                  <a:extLst>
                    <a:ext uri="{A12FA001-AC4F-418D-AE19-62706E023703}">
                      <ahyp:hlinkClr xmlns:ahyp="http://schemas.microsoft.com/office/drawing/2018/hyperlinkcolor" val="tx"/>
                    </a:ext>
                  </a:extLst>
                </a:hlinkClick>
              </a:rPr>
              <a:t>TA000033112664</a:t>
            </a:r>
            <a:r>
              <a:rPr lang="en-US" sz="2400" b="1" i="0" dirty="0">
                <a:solidFill>
                  <a:schemeClr val="bg1"/>
                </a:solidFill>
                <a:effectLst/>
                <a:latin typeface="-apple-system"/>
              </a:rPr>
              <a:t> – </a:t>
            </a:r>
            <a:r>
              <a:rPr lang="en-US" sz="2400" b="1" i="0" u="sng" dirty="0">
                <a:solidFill>
                  <a:schemeClr val="bg1"/>
                </a:solidFill>
                <a:effectLst/>
                <a:latin typeface="-apple-system"/>
              </a:rPr>
              <a:t>EXP000000000</a:t>
            </a:r>
            <a:r>
              <a:rPr lang="en-US" b="0" i="0" u="sng" dirty="0">
                <a:solidFill>
                  <a:schemeClr val="bg1"/>
                </a:solidFill>
                <a:effectLst/>
                <a:latin typeface="-apple-system"/>
              </a:rPr>
              <a:t> </a:t>
            </a:r>
            <a:endParaRPr lang="en-US" u="sng" dirty="0">
              <a:solidFill>
                <a:schemeClr val="bg1"/>
              </a:solidFill>
            </a:endParaRPr>
          </a:p>
        </p:txBody>
      </p:sp>
      <p:sp>
        <p:nvSpPr>
          <p:cNvPr id="7" name="Slide Number Placeholder 6">
            <a:extLst>
              <a:ext uri="{FF2B5EF4-FFF2-40B4-BE49-F238E27FC236}">
                <a16:creationId xmlns:a16="http://schemas.microsoft.com/office/drawing/2014/main" id="{178DB57B-895A-49CE-A6A8-3DFFC05C354A}"/>
              </a:ext>
            </a:extLst>
          </p:cNvPr>
          <p:cNvSpPr>
            <a:spLocks noGrp="1"/>
          </p:cNvSpPr>
          <p:nvPr>
            <p:ph type="sldNum" sz="quarter" idx="12"/>
          </p:nvPr>
        </p:nvSpPr>
        <p:spPr/>
        <p:txBody>
          <a:bodyPr/>
          <a:lstStyle/>
          <a:p>
            <a:fld id="{DAD2728A-7148-4AC7-B942-DF0A90C54A65}" type="slidenum">
              <a:rPr lang="en-US" smtClean="0"/>
              <a:t>56</a:t>
            </a:fld>
            <a:endParaRPr lang="en-US" dirty="0"/>
          </a:p>
        </p:txBody>
      </p:sp>
    </p:spTree>
    <p:extLst>
      <p:ext uri="{BB962C8B-B14F-4D97-AF65-F5344CB8AC3E}">
        <p14:creationId xmlns:p14="http://schemas.microsoft.com/office/powerpoint/2010/main" val="1858722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D981C3-C5FB-4F9A-B307-C04767CCC663}"/>
              </a:ext>
            </a:extLst>
          </p:cNvPr>
          <p:cNvSpPr>
            <a:spLocks noGrp="1"/>
          </p:cNvSpPr>
          <p:nvPr>
            <p:ph type="sldNum" sz="quarter" idx="12"/>
          </p:nvPr>
        </p:nvSpPr>
        <p:spPr/>
        <p:txBody>
          <a:bodyPr/>
          <a:lstStyle/>
          <a:p>
            <a:fld id="{DAD2728A-7148-4AC7-B942-DF0A90C54A65}" type="slidenum">
              <a:rPr lang="en-US" smtClean="0"/>
              <a:t>57</a:t>
            </a:fld>
            <a:endParaRPr lang="en-US" dirty="0"/>
          </a:p>
        </p:txBody>
      </p:sp>
      <p:sp>
        <p:nvSpPr>
          <p:cNvPr id="4" name="TextBox 3">
            <a:extLst>
              <a:ext uri="{FF2B5EF4-FFF2-40B4-BE49-F238E27FC236}">
                <a16:creationId xmlns:a16="http://schemas.microsoft.com/office/drawing/2014/main" id="{CEBA9F46-CD27-4FDC-84FB-43AD4302428A}"/>
              </a:ext>
            </a:extLst>
          </p:cNvPr>
          <p:cNvSpPr txBox="1"/>
          <p:nvPr/>
        </p:nvSpPr>
        <p:spPr>
          <a:xfrm>
            <a:off x="2852979" y="322563"/>
            <a:ext cx="5742122" cy="707886"/>
          </a:xfrm>
          <a:prstGeom prst="rect">
            <a:avLst/>
          </a:prstGeom>
          <a:noFill/>
        </p:spPr>
        <p:txBody>
          <a:bodyPr wrap="square" rtlCol="0">
            <a:spAutoFit/>
          </a:bodyPr>
          <a:lstStyle/>
          <a:p>
            <a:pPr algn="ctr"/>
            <a:r>
              <a:rPr lang="en-US" sz="4000" dirty="0">
                <a:solidFill>
                  <a:schemeClr val="bg1"/>
                </a:solidFill>
              </a:rPr>
              <a:t>Citi Card Questions </a:t>
            </a:r>
          </a:p>
        </p:txBody>
      </p:sp>
      <p:sp>
        <p:nvSpPr>
          <p:cNvPr id="5" name="TextBox 4">
            <a:extLst>
              <a:ext uri="{FF2B5EF4-FFF2-40B4-BE49-F238E27FC236}">
                <a16:creationId xmlns:a16="http://schemas.microsoft.com/office/drawing/2014/main" id="{8070CE92-EAB1-484B-9161-743A24BAFDB1}"/>
              </a:ext>
            </a:extLst>
          </p:cNvPr>
          <p:cNvSpPr txBox="1"/>
          <p:nvPr/>
        </p:nvSpPr>
        <p:spPr>
          <a:xfrm>
            <a:off x="231184" y="2275585"/>
            <a:ext cx="11122616"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All charges are attached to the Associate number on the </a:t>
            </a:r>
            <a:r>
              <a:rPr lang="en-US" b="1" dirty="0" err="1">
                <a:solidFill>
                  <a:schemeClr val="bg1"/>
                </a:solidFill>
              </a:rPr>
              <a:t>Citicard</a:t>
            </a:r>
            <a:r>
              <a:rPr lang="en-US" b="1" dirty="0">
                <a:solidFill>
                  <a:schemeClr val="bg1"/>
                </a:solidFill>
              </a:rPr>
              <a:t> file  (maintained by Procurement Officer) </a:t>
            </a:r>
          </a:p>
          <a:p>
            <a:pPr lvl="1"/>
            <a:r>
              <a:rPr lang="en-US" b="1" dirty="0">
                <a:solidFill>
                  <a:schemeClr val="bg1"/>
                </a:solidFill>
              </a:rPr>
              <a:t>I have placed the current Associate number on all </a:t>
            </a:r>
            <a:r>
              <a:rPr lang="en-US" b="1" dirty="0" err="1">
                <a:solidFill>
                  <a:schemeClr val="bg1"/>
                </a:solidFill>
              </a:rPr>
              <a:t>Citicards</a:t>
            </a:r>
            <a:r>
              <a:rPr lang="en-US" b="1" dirty="0">
                <a:solidFill>
                  <a:schemeClr val="bg1"/>
                </a:solidFill>
              </a:rPr>
              <a:t> that are currently sending me the reconciliation</a:t>
            </a:r>
          </a:p>
          <a:p>
            <a:pPr lvl="1"/>
            <a:r>
              <a:rPr lang="en-US" b="1" dirty="0">
                <a:solidFill>
                  <a:schemeClr val="bg1"/>
                </a:solidFill>
              </a:rPr>
              <a:t> </a:t>
            </a:r>
          </a:p>
        </p:txBody>
      </p:sp>
      <p:sp>
        <p:nvSpPr>
          <p:cNvPr id="6" name="TextBox 5">
            <a:extLst>
              <a:ext uri="{FF2B5EF4-FFF2-40B4-BE49-F238E27FC236}">
                <a16:creationId xmlns:a16="http://schemas.microsoft.com/office/drawing/2014/main" id="{E27FA3F6-9199-4B69-B0C7-8F1B20547630}"/>
              </a:ext>
            </a:extLst>
          </p:cNvPr>
          <p:cNvSpPr txBox="1"/>
          <p:nvPr/>
        </p:nvSpPr>
        <p:spPr>
          <a:xfrm>
            <a:off x="231184" y="3158013"/>
            <a:ext cx="11355091"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Generic Dept Cards will be maintained by one person – all charges from that card will show on that Associates Expense page</a:t>
            </a:r>
          </a:p>
        </p:txBody>
      </p:sp>
      <p:sp>
        <p:nvSpPr>
          <p:cNvPr id="7" name="TextBox 6">
            <a:extLst>
              <a:ext uri="{FF2B5EF4-FFF2-40B4-BE49-F238E27FC236}">
                <a16:creationId xmlns:a16="http://schemas.microsoft.com/office/drawing/2014/main" id="{9B565719-C050-44D6-BE48-4755FD8CBC2F}"/>
              </a:ext>
            </a:extLst>
          </p:cNvPr>
          <p:cNvSpPr txBox="1"/>
          <p:nvPr/>
        </p:nvSpPr>
        <p:spPr>
          <a:xfrm>
            <a:off x="231184" y="4151752"/>
            <a:ext cx="1049235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Campus cards – Corsicana (10) </a:t>
            </a:r>
            <a:r>
              <a:rPr lang="en-US" b="1" dirty="0" err="1">
                <a:solidFill>
                  <a:schemeClr val="bg1"/>
                </a:solidFill>
              </a:rPr>
              <a:t>Waxhachie</a:t>
            </a:r>
            <a:r>
              <a:rPr lang="en-US" b="1" dirty="0">
                <a:solidFill>
                  <a:schemeClr val="bg1"/>
                </a:solidFill>
              </a:rPr>
              <a:t> (4)  Midlothian (3)  </a:t>
            </a:r>
            <a:r>
              <a:rPr lang="en-US" b="1" dirty="0" err="1">
                <a:solidFill>
                  <a:schemeClr val="bg1"/>
                </a:solidFill>
              </a:rPr>
              <a:t>Mexia</a:t>
            </a:r>
            <a:r>
              <a:rPr lang="en-US" b="1" dirty="0">
                <a:solidFill>
                  <a:schemeClr val="bg1"/>
                </a:solidFill>
              </a:rPr>
              <a:t> (3)  Maintenance (10) will be maintained by one person on each campus and all charges will show on that persons Expense page.  </a:t>
            </a:r>
          </a:p>
        </p:txBody>
      </p:sp>
      <p:sp>
        <p:nvSpPr>
          <p:cNvPr id="8" name="TextBox 7">
            <a:extLst>
              <a:ext uri="{FF2B5EF4-FFF2-40B4-BE49-F238E27FC236}">
                <a16:creationId xmlns:a16="http://schemas.microsoft.com/office/drawing/2014/main" id="{66BFA791-47C4-4681-B90F-08F8FDE1168F}"/>
              </a:ext>
            </a:extLst>
          </p:cNvPr>
          <p:cNvSpPr txBox="1"/>
          <p:nvPr/>
        </p:nvSpPr>
        <p:spPr>
          <a:xfrm>
            <a:off x="302216" y="1146845"/>
            <a:ext cx="10843647"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The Associate responsible for the card reconciliation HAS to do the Authorization (request of funds)</a:t>
            </a:r>
          </a:p>
          <a:p>
            <a:pPr marL="742950" lvl="1" indent="-285750">
              <a:buFont typeface="Arial" panose="020B0604020202020204" pitchFamily="34" charset="0"/>
              <a:buChar char="•"/>
            </a:pPr>
            <a:r>
              <a:rPr lang="en-US" b="1" dirty="0">
                <a:solidFill>
                  <a:schemeClr val="bg1"/>
                </a:solidFill>
              </a:rPr>
              <a:t>Because all charges are attached to this person.. You will change the </a:t>
            </a:r>
            <a:r>
              <a:rPr lang="en-US" b="1" dirty="0" err="1">
                <a:solidFill>
                  <a:schemeClr val="bg1"/>
                </a:solidFill>
              </a:rPr>
              <a:t>gl</a:t>
            </a:r>
            <a:r>
              <a:rPr lang="en-US" b="1" dirty="0">
                <a:solidFill>
                  <a:schemeClr val="bg1"/>
                </a:solidFill>
              </a:rPr>
              <a:t> account to match the person needing the funds.  </a:t>
            </a:r>
          </a:p>
        </p:txBody>
      </p:sp>
      <p:sp>
        <p:nvSpPr>
          <p:cNvPr id="9" name="TextBox 8">
            <a:extLst>
              <a:ext uri="{FF2B5EF4-FFF2-40B4-BE49-F238E27FC236}">
                <a16:creationId xmlns:a16="http://schemas.microsoft.com/office/drawing/2014/main" id="{41E2F95F-628B-4AD6-BB60-6BA806C88925}"/>
              </a:ext>
            </a:extLst>
          </p:cNvPr>
          <p:cNvSpPr txBox="1"/>
          <p:nvPr/>
        </p:nvSpPr>
        <p:spPr>
          <a:xfrm>
            <a:off x="550835" y="5151815"/>
            <a:ext cx="11090329" cy="1569660"/>
          </a:xfrm>
          <a:prstGeom prst="rect">
            <a:avLst/>
          </a:prstGeom>
          <a:noFill/>
        </p:spPr>
        <p:txBody>
          <a:bodyPr wrap="square" rtlCol="0">
            <a:spAutoFit/>
          </a:bodyPr>
          <a:lstStyle/>
          <a:p>
            <a:pPr algn="ctr"/>
            <a:r>
              <a:rPr lang="en-US" sz="2400" b="1" dirty="0">
                <a:solidFill>
                  <a:schemeClr val="bg1"/>
                </a:solidFill>
              </a:rPr>
              <a:t>ONLY THE PERSON RESPONSIBLE FOR THE PCARD RECONCILATION</a:t>
            </a:r>
          </a:p>
          <a:p>
            <a:pPr algn="ctr"/>
            <a:r>
              <a:rPr lang="en-US" sz="2400" b="1" dirty="0">
                <a:solidFill>
                  <a:schemeClr val="bg1"/>
                </a:solidFill>
              </a:rPr>
              <a:t> CAN DO THE REQUEST FOR  FUNDS </a:t>
            </a:r>
          </a:p>
          <a:p>
            <a:pPr algn="ctr"/>
            <a:r>
              <a:rPr lang="en-US" sz="2400" b="1" dirty="0">
                <a:solidFill>
                  <a:schemeClr val="bg1"/>
                </a:solidFill>
              </a:rPr>
              <a:t>TO USE THE CITTICARD  </a:t>
            </a:r>
          </a:p>
          <a:p>
            <a:pPr algn="ctr"/>
            <a:r>
              <a:rPr lang="en-US" sz="2400" b="1" dirty="0">
                <a:solidFill>
                  <a:schemeClr val="bg1"/>
                </a:solidFill>
              </a:rPr>
              <a:t>(</a:t>
            </a:r>
            <a:r>
              <a:rPr lang="en-US" sz="2400" b="1" dirty="0" err="1">
                <a:solidFill>
                  <a:schemeClr val="bg1"/>
                </a:solidFill>
              </a:rPr>
              <a:t>Citicard</a:t>
            </a:r>
            <a:r>
              <a:rPr lang="en-US" sz="2400" b="1" dirty="0">
                <a:solidFill>
                  <a:schemeClr val="bg1"/>
                </a:solidFill>
              </a:rPr>
              <a:t> is NOT a Vendor )</a:t>
            </a:r>
            <a:endParaRPr lang="en-US" b="1" dirty="0">
              <a:solidFill>
                <a:schemeClr val="bg1"/>
              </a:solidFill>
            </a:endParaRPr>
          </a:p>
        </p:txBody>
      </p:sp>
    </p:spTree>
    <p:extLst>
      <p:ext uri="{BB962C8B-B14F-4D97-AF65-F5344CB8AC3E}">
        <p14:creationId xmlns:p14="http://schemas.microsoft.com/office/powerpoint/2010/main" val="26154023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7730F8-7F14-4263-BB95-88D18BDDF345}"/>
              </a:ext>
            </a:extLst>
          </p:cNvPr>
          <p:cNvSpPr>
            <a:spLocks noGrp="1"/>
          </p:cNvSpPr>
          <p:nvPr>
            <p:ph type="sldNum" sz="quarter" idx="12"/>
          </p:nvPr>
        </p:nvSpPr>
        <p:spPr/>
        <p:txBody>
          <a:bodyPr/>
          <a:lstStyle/>
          <a:p>
            <a:fld id="{DAD2728A-7148-4AC7-B942-DF0A90C54A65}" type="slidenum">
              <a:rPr lang="en-US" smtClean="0"/>
              <a:t>58</a:t>
            </a:fld>
            <a:endParaRPr lang="en-US" dirty="0"/>
          </a:p>
        </p:txBody>
      </p:sp>
      <p:sp>
        <p:nvSpPr>
          <p:cNvPr id="3" name="TextBox 2">
            <a:extLst>
              <a:ext uri="{FF2B5EF4-FFF2-40B4-BE49-F238E27FC236}">
                <a16:creationId xmlns:a16="http://schemas.microsoft.com/office/drawing/2014/main" id="{B280ED6E-C9F0-421E-B4A3-3C6A89315856}"/>
              </a:ext>
            </a:extLst>
          </p:cNvPr>
          <p:cNvSpPr txBox="1"/>
          <p:nvPr/>
        </p:nvSpPr>
        <p:spPr>
          <a:xfrm>
            <a:off x="1883044" y="488197"/>
            <a:ext cx="9113003" cy="646331"/>
          </a:xfrm>
          <a:prstGeom prst="rect">
            <a:avLst/>
          </a:prstGeom>
          <a:noFill/>
        </p:spPr>
        <p:txBody>
          <a:bodyPr wrap="square" rtlCol="0">
            <a:spAutoFit/>
          </a:bodyPr>
          <a:lstStyle/>
          <a:p>
            <a:pPr algn="ctr"/>
            <a:r>
              <a:rPr lang="en-US" sz="3600" dirty="0" err="1"/>
              <a:t>Citicard</a:t>
            </a:r>
            <a:r>
              <a:rPr lang="en-US" sz="3600" dirty="0"/>
              <a:t> Questionnaire </a:t>
            </a:r>
          </a:p>
        </p:txBody>
      </p:sp>
      <p:sp>
        <p:nvSpPr>
          <p:cNvPr id="4" name="TextBox 3">
            <a:extLst>
              <a:ext uri="{FF2B5EF4-FFF2-40B4-BE49-F238E27FC236}">
                <a16:creationId xmlns:a16="http://schemas.microsoft.com/office/drawing/2014/main" id="{3B1FF5F0-BABD-4948-B92E-B499C4E63604}"/>
              </a:ext>
            </a:extLst>
          </p:cNvPr>
          <p:cNvSpPr txBox="1"/>
          <p:nvPr/>
        </p:nvSpPr>
        <p:spPr>
          <a:xfrm>
            <a:off x="683217" y="1667947"/>
            <a:ext cx="10825566" cy="4524315"/>
          </a:xfrm>
          <a:prstGeom prst="rect">
            <a:avLst/>
          </a:prstGeom>
          <a:noFill/>
        </p:spPr>
        <p:txBody>
          <a:bodyPr wrap="square" rtlCol="0">
            <a:spAutoFit/>
          </a:bodyPr>
          <a:lstStyle/>
          <a:p>
            <a:pPr algn="ctr"/>
            <a:r>
              <a:rPr lang="en-US" sz="2400" dirty="0"/>
              <a:t>A </a:t>
            </a:r>
            <a:r>
              <a:rPr lang="en-US" sz="2400" dirty="0" err="1"/>
              <a:t>Citicard</a:t>
            </a:r>
            <a:r>
              <a:rPr lang="en-US" sz="2400" dirty="0"/>
              <a:t> request questionnaire will be available soon on MYNC – Staff Forms</a:t>
            </a:r>
          </a:p>
          <a:p>
            <a:pPr algn="ctr"/>
            <a:r>
              <a:rPr lang="en-US" sz="2400" dirty="0"/>
              <a:t> </a:t>
            </a:r>
          </a:p>
          <a:p>
            <a:pPr algn="ctr"/>
            <a:r>
              <a:rPr lang="en-US" sz="2400" dirty="0"/>
              <a:t>This questionnaire will be attached to the Authorization by  the </a:t>
            </a:r>
            <a:r>
              <a:rPr lang="en-US" sz="2400" dirty="0" err="1"/>
              <a:t>Pcard</a:t>
            </a:r>
            <a:r>
              <a:rPr lang="en-US" sz="2400" dirty="0"/>
              <a:t> Responsible Associate</a:t>
            </a:r>
          </a:p>
          <a:p>
            <a:pPr algn="ctr"/>
            <a:endParaRPr lang="en-US" sz="2400" dirty="0"/>
          </a:p>
          <a:p>
            <a:pPr algn="ctr"/>
            <a:r>
              <a:rPr lang="en-US" sz="2400" dirty="0"/>
              <a:t>The </a:t>
            </a:r>
            <a:r>
              <a:rPr lang="en-US" sz="2400" dirty="0" err="1"/>
              <a:t>Pcard</a:t>
            </a:r>
            <a:r>
              <a:rPr lang="en-US" sz="2400" dirty="0"/>
              <a:t> Responsible Associate can have these questionnaires on hand / uploaded</a:t>
            </a:r>
          </a:p>
          <a:p>
            <a:pPr algn="ctr"/>
            <a:endParaRPr lang="en-US" sz="2400" dirty="0"/>
          </a:p>
          <a:p>
            <a:pPr algn="ctr"/>
            <a:r>
              <a:rPr lang="en-US" sz="2400" b="1" dirty="0">
                <a:highlight>
                  <a:srgbClr val="FFFF00"/>
                </a:highlight>
              </a:rPr>
              <a:t>When its time to reconcile in March  - we will do one on one training because</a:t>
            </a:r>
          </a:p>
          <a:p>
            <a:pPr algn="ctr"/>
            <a:r>
              <a:rPr lang="en-US" sz="2400" dirty="0">
                <a:highlight>
                  <a:srgbClr val="FFFF00"/>
                </a:highlight>
              </a:rPr>
              <a:t>  </a:t>
            </a:r>
          </a:p>
          <a:p>
            <a:pPr algn="ctr"/>
            <a:r>
              <a:rPr lang="en-US" sz="2400" b="1" dirty="0">
                <a:highlight>
                  <a:srgbClr val="FFFF00"/>
                </a:highlight>
              </a:rPr>
              <a:t>ALL FEBRUARY CHARGES WILL HAVE TO HAVE A NEW AUTHORIZATION </a:t>
            </a:r>
          </a:p>
          <a:p>
            <a:pPr algn="ctr"/>
            <a:r>
              <a:rPr lang="en-US" sz="2400" b="1" dirty="0">
                <a:highlight>
                  <a:srgbClr val="FFFF00"/>
                </a:highlight>
              </a:rPr>
              <a:t>AND EXPENSED IN ORACLE before we can reconcile.  </a:t>
            </a:r>
          </a:p>
          <a:p>
            <a:pPr algn="ctr"/>
            <a:r>
              <a:rPr lang="en-US" sz="2400" b="1" dirty="0">
                <a:highlight>
                  <a:srgbClr val="FFFF00"/>
                </a:highlight>
              </a:rPr>
              <a:t>Please look for all your PO’s for February charges .. It will help if you  have them</a:t>
            </a:r>
            <a:r>
              <a:rPr lang="en-US" sz="2400" b="1" dirty="0"/>
              <a:t>  </a:t>
            </a:r>
          </a:p>
        </p:txBody>
      </p:sp>
    </p:spTree>
    <p:extLst>
      <p:ext uri="{BB962C8B-B14F-4D97-AF65-F5344CB8AC3E}">
        <p14:creationId xmlns:p14="http://schemas.microsoft.com/office/powerpoint/2010/main" val="24693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DFE6B2-9199-4549-A370-80A086B2230D}"/>
              </a:ext>
            </a:extLst>
          </p:cNvPr>
          <p:cNvSpPr>
            <a:spLocks noGrp="1"/>
          </p:cNvSpPr>
          <p:nvPr>
            <p:ph type="title"/>
          </p:nvPr>
        </p:nvSpPr>
        <p:spPr>
          <a:xfrm>
            <a:off x="644480" y="195309"/>
            <a:ext cx="3932237" cy="989012"/>
          </a:xfrm>
        </p:spPr>
        <p:txBody>
          <a:bodyPr>
            <a:normAutofit fontScale="90000"/>
          </a:bodyPr>
          <a:lstStyle/>
          <a:p>
            <a:pPr algn="ctr"/>
            <a:r>
              <a:rPr lang="en-US" sz="6600" b="1" dirty="0">
                <a:solidFill>
                  <a:schemeClr val="bg1"/>
                </a:solidFill>
              </a:rPr>
              <a:t>CITI CARD</a:t>
            </a:r>
          </a:p>
        </p:txBody>
      </p:sp>
      <p:sp>
        <p:nvSpPr>
          <p:cNvPr id="9" name="Text Placeholder 8">
            <a:extLst>
              <a:ext uri="{FF2B5EF4-FFF2-40B4-BE49-F238E27FC236}">
                <a16:creationId xmlns:a16="http://schemas.microsoft.com/office/drawing/2014/main" id="{BCB314A6-BEA1-486B-907F-A6AAD7C39E58}"/>
              </a:ext>
            </a:extLst>
          </p:cNvPr>
          <p:cNvSpPr>
            <a:spLocks noGrp="1"/>
          </p:cNvSpPr>
          <p:nvPr>
            <p:ph type="body" sz="half" idx="2"/>
          </p:nvPr>
        </p:nvSpPr>
        <p:spPr>
          <a:xfrm>
            <a:off x="366206" y="1267463"/>
            <a:ext cx="3486302" cy="3923769"/>
          </a:xfrm>
        </p:spPr>
        <p:txBody>
          <a:bodyPr/>
          <a:lstStyle/>
          <a:p>
            <a:endParaRPr lang="en-US" dirty="0"/>
          </a:p>
        </p:txBody>
      </p:sp>
      <p:pic>
        <p:nvPicPr>
          <p:cNvPr id="11" name="Picture 10">
            <a:extLst>
              <a:ext uri="{FF2B5EF4-FFF2-40B4-BE49-F238E27FC236}">
                <a16:creationId xmlns:a16="http://schemas.microsoft.com/office/drawing/2014/main" id="{CDBB21AF-0A0C-47E7-BA38-5B66DD518DB4}"/>
              </a:ext>
            </a:extLst>
          </p:cNvPr>
          <p:cNvPicPr>
            <a:picLocks noChangeAspect="1"/>
          </p:cNvPicPr>
          <p:nvPr/>
        </p:nvPicPr>
        <p:blipFill>
          <a:blip r:embed="rId2"/>
          <a:stretch>
            <a:fillRect/>
          </a:stretch>
        </p:blipFill>
        <p:spPr>
          <a:xfrm>
            <a:off x="7117733" y="2548120"/>
            <a:ext cx="4751033" cy="1780665"/>
          </a:xfrm>
          <a:prstGeom prst="rect">
            <a:avLst/>
          </a:prstGeom>
        </p:spPr>
      </p:pic>
      <p:sp>
        <p:nvSpPr>
          <p:cNvPr id="12" name="Rectangle 11">
            <a:extLst>
              <a:ext uri="{FF2B5EF4-FFF2-40B4-BE49-F238E27FC236}">
                <a16:creationId xmlns:a16="http://schemas.microsoft.com/office/drawing/2014/main" id="{D4672D33-3923-4A72-BE49-DCE9460F4C1B}"/>
              </a:ext>
            </a:extLst>
          </p:cNvPr>
          <p:cNvSpPr/>
          <p:nvPr/>
        </p:nvSpPr>
        <p:spPr>
          <a:xfrm>
            <a:off x="10806359" y="2684525"/>
            <a:ext cx="1094882" cy="34712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Content Placeholder 12" descr="Graphical user interface, application&#10;&#10;Description automatically generated">
            <a:extLst>
              <a:ext uri="{FF2B5EF4-FFF2-40B4-BE49-F238E27FC236}">
                <a16:creationId xmlns:a16="http://schemas.microsoft.com/office/drawing/2014/main" id="{453384F2-32B0-4BC2-BEAF-D29AC79449A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7699" y="1244931"/>
            <a:ext cx="3456475" cy="3910356"/>
          </a:xfrm>
        </p:spPr>
      </p:pic>
      <p:pic>
        <p:nvPicPr>
          <p:cNvPr id="18" name="Content Placeholder 9" descr="Icon&#10;&#10;Description automatically generated">
            <a:extLst>
              <a:ext uri="{FF2B5EF4-FFF2-40B4-BE49-F238E27FC236}">
                <a16:creationId xmlns:a16="http://schemas.microsoft.com/office/drawing/2014/main" id="{7E410E03-9EB3-4193-A7F7-9CC0E418BB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567" y="4529769"/>
            <a:ext cx="2975661" cy="2121536"/>
          </a:xfrm>
          <a:prstGeom prst="rect">
            <a:avLst/>
          </a:prstGeom>
        </p:spPr>
      </p:pic>
      <p:sp>
        <p:nvSpPr>
          <p:cNvPr id="2" name="Slide Number Placeholder 1">
            <a:extLst>
              <a:ext uri="{FF2B5EF4-FFF2-40B4-BE49-F238E27FC236}">
                <a16:creationId xmlns:a16="http://schemas.microsoft.com/office/drawing/2014/main" id="{44BB9BC5-6691-4763-8A3D-3BE09102EE42}"/>
              </a:ext>
            </a:extLst>
          </p:cNvPr>
          <p:cNvSpPr>
            <a:spLocks noGrp="1"/>
          </p:cNvSpPr>
          <p:nvPr>
            <p:ph type="sldNum" sz="quarter" idx="12"/>
          </p:nvPr>
        </p:nvSpPr>
        <p:spPr/>
        <p:txBody>
          <a:bodyPr/>
          <a:lstStyle/>
          <a:p>
            <a:fld id="{DAD2728A-7148-4AC7-B942-DF0A90C54A65}" type="slidenum">
              <a:rPr lang="en-US" smtClean="0"/>
              <a:t>59</a:t>
            </a:fld>
            <a:endParaRPr lang="en-US" dirty="0"/>
          </a:p>
        </p:txBody>
      </p:sp>
      <p:sp>
        <p:nvSpPr>
          <p:cNvPr id="8" name="Content Placeholder 7">
            <a:extLst>
              <a:ext uri="{FF2B5EF4-FFF2-40B4-BE49-F238E27FC236}">
                <a16:creationId xmlns:a16="http://schemas.microsoft.com/office/drawing/2014/main" id="{01D216DE-ED04-44CC-81B2-45EDFE6B00A4}"/>
              </a:ext>
            </a:extLst>
          </p:cNvPr>
          <p:cNvSpPr>
            <a:spLocks noGrp="1"/>
          </p:cNvSpPr>
          <p:nvPr>
            <p:ph idx="1"/>
          </p:nvPr>
        </p:nvSpPr>
        <p:spPr>
          <a:xfrm>
            <a:off x="4650435" y="41305"/>
            <a:ext cx="7036124" cy="6319396"/>
          </a:xfrm>
        </p:spPr>
        <p:txBody>
          <a:bodyPr>
            <a:normAutofit fontScale="92500" lnSpcReduction="10000"/>
          </a:bodyPr>
          <a:lstStyle/>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REQUEST FUNDS IN THE EXPENSE MODULE by the Card HOLDER  </a:t>
            </a:r>
          </a:p>
          <a:p>
            <a:pPr marL="800100" lvl="1" indent="-342900"/>
            <a:r>
              <a:rPr lang="en-US" sz="1600" b="1" dirty="0"/>
              <a:t>Use the exact steps for Personal Reimburse Expenses</a:t>
            </a:r>
          </a:p>
          <a:p>
            <a:endParaRPr lang="en-US" sz="100" b="1" dirty="0"/>
          </a:p>
          <a:p>
            <a:pPr marL="342900" indent="-342900">
              <a:buFont typeface="Arial" panose="020B0604020202020204" pitchFamily="34" charset="0"/>
              <a:buChar char="•"/>
            </a:pPr>
            <a:r>
              <a:rPr lang="en-US" sz="2000" b="1" dirty="0"/>
              <a:t>TERM:  AUTHORIZATION </a:t>
            </a:r>
          </a:p>
          <a:p>
            <a:pPr marL="800100" lvl="1" indent="-342900">
              <a:buFont typeface="Arial" panose="020B0604020202020204" pitchFamily="34" charset="0"/>
              <a:buChar char="•"/>
            </a:pPr>
            <a:r>
              <a:rPr lang="en-US" sz="2000" b="1" dirty="0"/>
              <a:t>Goes thru approvals </a:t>
            </a:r>
            <a:r>
              <a:rPr lang="en-US" sz="1700" b="1" dirty="0"/>
              <a:t>(follows the person not the </a:t>
            </a:r>
            <a:r>
              <a:rPr lang="en-US" sz="1700" b="1" dirty="0" err="1"/>
              <a:t>gl</a:t>
            </a:r>
            <a:r>
              <a:rPr lang="en-US" sz="1700" b="1" dirty="0"/>
              <a:t> account line -  Procurement officer will change the approval line. </a:t>
            </a:r>
          </a:p>
          <a:p>
            <a:pPr marL="800100" lvl="1" indent="-342900">
              <a:buFont typeface="Arial" panose="020B0604020202020204" pitchFamily="34" charset="0"/>
              <a:buChar char="•"/>
            </a:pPr>
            <a:r>
              <a:rPr lang="en-US" sz="2000" b="1" dirty="0"/>
              <a:t>Once approved you will see it in your bell </a:t>
            </a:r>
            <a:endParaRPr lang="en-US" sz="1100" b="1" dirty="0"/>
          </a:p>
          <a:p>
            <a:pPr marL="800100" lvl="1" indent="-342900"/>
            <a:endParaRPr lang="en-US" sz="1100" b="1" dirty="0"/>
          </a:p>
          <a:p>
            <a:pPr marL="0" indent="0">
              <a:buNone/>
            </a:pPr>
            <a:endParaRPr lang="en-US" sz="800" b="1" dirty="0"/>
          </a:p>
          <a:p>
            <a:endParaRPr lang="en-US" sz="2000" b="1" dirty="0"/>
          </a:p>
          <a:p>
            <a:pPr marL="0" indent="0">
              <a:buNone/>
            </a:pPr>
            <a:endParaRPr lang="en-US" sz="2000" b="1" dirty="0"/>
          </a:p>
          <a:p>
            <a:endParaRPr lang="en-US" sz="2000" b="1" dirty="0"/>
          </a:p>
          <a:p>
            <a:endParaRPr lang="en-US" sz="2000" b="1" dirty="0"/>
          </a:p>
          <a:p>
            <a:endParaRPr lang="en-US" sz="2000" b="1" dirty="0"/>
          </a:p>
          <a:p>
            <a:r>
              <a:rPr lang="en-US" sz="2000" b="1" dirty="0"/>
              <a:t>Card can be issued / used for the charge once you have a TA # (approval) </a:t>
            </a:r>
          </a:p>
          <a:p>
            <a:pPr marL="457200" lvl="1" indent="0">
              <a:buNone/>
            </a:pPr>
            <a:r>
              <a:rPr lang="en-US" sz="2400" b="1" dirty="0">
                <a:solidFill>
                  <a:schemeClr val="bg1"/>
                </a:solidFill>
              </a:rPr>
              <a:t> </a:t>
            </a:r>
          </a:p>
          <a:p>
            <a:pPr marL="457200" lvl="1" indent="0">
              <a:buNone/>
            </a:pPr>
            <a:r>
              <a:rPr lang="en-US" sz="2400" b="1" dirty="0">
                <a:solidFill>
                  <a:schemeClr val="bg1"/>
                </a:solidFill>
              </a:rPr>
              <a:t> (before you spend) Authorization # TA00000000</a:t>
            </a:r>
          </a:p>
          <a:p>
            <a:pPr marL="457200" lvl="1" indent="0">
              <a:buNone/>
            </a:pPr>
            <a:endParaRPr lang="en-US" sz="500" b="1" dirty="0">
              <a:solidFill>
                <a:schemeClr val="bg1"/>
              </a:solidFill>
            </a:endParaRPr>
          </a:p>
          <a:p>
            <a:pPr marL="457200" lvl="1" indent="0">
              <a:buNone/>
            </a:pPr>
            <a:r>
              <a:rPr lang="en-US" sz="2400" b="1" dirty="0">
                <a:solidFill>
                  <a:schemeClr val="bg1"/>
                </a:solidFill>
              </a:rPr>
              <a:t> (after you spend) Expense # EXP00000000</a:t>
            </a:r>
          </a:p>
        </p:txBody>
      </p:sp>
    </p:spTree>
    <p:extLst>
      <p:ext uri="{BB962C8B-B14F-4D97-AF65-F5344CB8AC3E}">
        <p14:creationId xmlns:p14="http://schemas.microsoft.com/office/powerpoint/2010/main" val="381246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E9735C-BB2C-4DF6-AEA3-07D46DF019F9}"/>
              </a:ext>
            </a:extLst>
          </p:cNvPr>
          <p:cNvSpPr>
            <a:spLocks noGrp="1"/>
          </p:cNvSpPr>
          <p:nvPr>
            <p:ph type="sldNum" sz="quarter" idx="12"/>
          </p:nvPr>
        </p:nvSpPr>
        <p:spPr/>
        <p:txBody>
          <a:bodyPr/>
          <a:lstStyle/>
          <a:p>
            <a:fld id="{DAD2728A-7148-4AC7-B942-DF0A90C54A65}" type="slidenum">
              <a:rPr lang="en-US" smtClean="0"/>
              <a:t>6</a:t>
            </a:fld>
            <a:endParaRPr lang="en-US" dirty="0"/>
          </a:p>
        </p:txBody>
      </p:sp>
      <p:pic>
        <p:nvPicPr>
          <p:cNvPr id="4" name="Picture 3">
            <a:extLst>
              <a:ext uri="{FF2B5EF4-FFF2-40B4-BE49-F238E27FC236}">
                <a16:creationId xmlns:a16="http://schemas.microsoft.com/office/drawing/2014/main" id="{011AE4B3-615A-4548-BB51-6CD6F870F924}"/>
              </a:ext>
            </a:extLst>
          </p:cNvPr>
          <p:cNvPicPr>
            <a:picLocks noChangeAspect="1"/>
          </p:cNvPicPr>
          <p:nvPr/>
        </p:nvPicPr>
        <p:blipFill>
          <a:blip r:embed="rId2"/>
          <a:stretch>
            <a:fillRect/>
          </a:stretch>
        </p:blipFill>
        <p:spPr>
          <a:xfrm>
            <a:off x="182309" y="74775"/>
            <a:ext cx="11827379" cy="3597782"/>
          </a:xfrm>
          <a:prstGeom prst="rect">
            <a:avLst/>
          </a:prstGeom>
        </p:spPr>
      </p:pic>
      <p:pic>
        <p:nvPicPr>
          <p:cNvPr id="6" name="Picture 5">
            <a:extLst>
              <a:ext uri="{FF2B5EF4-FFF2-40B4-BE49-F238E27FC236}">
                <a16:creationId xmlns:a16="http://schemas.microsoft.com/office/drawing/2014/main" id="{F085024B-5A9C-427F-A4F9-3E92543F88B8}"/>
              </a:ext>
            </a:extLst>
          </p:cNvPr>
          <p:cNvPicPr>
            <a:picLocks noChangeAspect="1"/>
          </p:cNvPicPr>
          <p:nvPr/>
        </p:nvPicPr>
        <p:blipFill>
          <a:blip r:embed="rId3"/>
          <a:stretch>
            <a:fillRect/>
          </a:stretch>
        </p:blipFill>
        <p:spPr>
          <a:xfrm>
            <a:off x="182309" y="3871515"/>
            <a:ext cx="11827379" cy="2956849"/>
          </a:xfrm>
          <a:prstGeom prst="rect">
            <a:avLst/>
          </a:prstGeom>
        </p:spPr>
      </p:pic>
      <p:sp>
        <p:nvSpPr>
          <p:cNvPr id="7" name="Rectangle 6">
            <a:extLst>
              <a:ext uri="{FF2B5EF4-FFF2-40B4-BE49-F238E27FC236}">
                <a16:creationId xmlns:a16="http://schemas.microsoft.com/office/drawing/2014/main" id="{1588317C-E915-462D-84B0-91ED6A20477D}"/>
              </a:ext>
            </a:extLst>
          </p:cNvPr>
          <p:cNvSpPr/>
          <p:nvPr/>
        </p:nvSpPr>
        <p:spPr>
          <a:xfrm>
            <a:off x="272040" y="3672557"/>
            <a:ext cx="11647918" cy="1538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0B4567-2778-4D81-BAE9-62C2FAB51B3A}"/>
              </a:ext>
            </a:extLst>
          </p:cNvPr>
          <p:cNvSpPr/>
          <p:nvPr/>
        </p:nvSpPr>
        <p:spPr>
          <a:xfrm>
            <a:off x="1546789" y="615297"/>
            <a:ext cx="2563738" cy="17006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610B59E-9710-4396-9526-E769C392F637}"/>
              </a:ext>
            </a:extLst>
          </p:cNvPr>
          <p:cNvSpPr txBox="1"/>
          <p:nvPr/>
        </p:nvSpPr>
        <p:spPr>
          <a:xfrm>
            <a:off x="4814129" y="794759"/>
            <a:ext cx="2563738" cy="1477328"/>
          </a:xfrm>
          <a:prstGeom prst="rect">
            <a:avLst/>
          </a:prstGeom>
          <a:noFill/>
        </p:spPr>
        <p:txBody>
          <a:bodyPr wrap="square" rtlCol="0">
            <a:spAutoFit/>
          </a:bodyPr>
          <a:lstStyle/>
          <a:p>
            <a:pPr algn="ctr"/>
            <a:r>
              <a:rPr lang="en-US" dirty="0">
                <a:highlight>
                  <a:srgbClr val="FFFF00"/>
                </a:highlight>
              </a:rPr>
              <a:t>#3 Goods - Tangible</a:t>
            </a:r>
          </a:p>
          <a:p>
            <a:pPr algn="ctr"/>
            <a:r>
              <a:rPr lang="en-US" b="1" dirty="0">
                <a:solidFill>
                  <a:srgbClr val="00B050"/>
                </a:solidFill>
              </a:rPr>
              <a:t>PO used one time and one per invoice.. Will NOT accept multiple invoices for the same po.   </a:t>
            </a:r>
          </a:p>
        </p:txBody>
      </p:sp>
      <p:sp>
        <p:nvSpPr>
          <p:cNvPr id="12" name="Rectangle 11">
            <a:extLst>
              <a:ext uri="{FF2B5EF4-FFF2-40B4-BE49-F238E27FC236}">
                <a16:creationId xmlns:a16="http://schemas.microsoft.com/office/drawing/2014/main" id="{4973E13C-2631-438E-9399-18FBA1FD398B}"/>
              </a:ext>
            </a:extLst>
          </p:cNvPr>
          <p:cNvSpPr/>
          <p:nvPr/>
        </p:nvSpPr>
        <p:spPr>
          <a:xfrm>
            <a:off x="1478422" y="4067798"/>
            <a:ext cx="3085032" cy="132459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BB48B73-A333-48E9-BE18-67AB2C3E05F7}"/>
              </a:ext>
            </a:extLst>
          </p:cNvPr>
          <p:cNvSpPr txBox="1"/>
          <p:nvPr/>
        </p:nvSpPr>
        <p:spPr>
          <a:xfrm>
            <a:off x="5120354" y="4324175"/>
            <a:ext cx="2110811" cy="1200329"/>
          </a:xfrm>
          <a:prstGeom prst="rect">
            <a:avLst/>
          </a:prstGeom>
          <a:noFill/>
        </p:spPr>
        <p:txBody>
          <a:bodyPr wrap="square" rtlCol="0">
            <a:spAutoFit/>
          </a:bodyPr>
          <a:lstStyle/>
          <a:p>
            <a:pPr algn="ctr"/>
            <a:r>
              <a:rPr lang="en-US" dirty="0">
                <a:highlight>
                  <a:srgbClr val="FFFF00"/>
                </a:highlight>
              </a:rPr>
              <a:t>Or #3 Service </a:t>
            </a:r>
          </a:p>
          <a:p>
            <a:pPr algn="ctr"/>
            <a:r>
              <a:rPr lang="en-US" dirty="0"/>
              <a:t> </a:t>
            </a:r>
            <a:r>
              <a:rPr lang="en-US" b="1" dirty="0">
                <a:solidFill>
                  <a:srgbClr val="00B050"/>
                </a:solidFill>
              </a:rPr>
              <a:t>ONLY PO allowed to be used multiple times </a:t>
            </a:r>
          </a:p>
        </p:txBody>
      </p:sp>
      <p:cxnSp>
        <p:nvCxnSpPr>
          <p:cNvPr id="15" name="Straight Arrow Connector 14">
            <a:extLst>
              <a:ext uri="{FF2B5EF4-FFF2-40B4-BE49-F238E27FC236}">
                <a16:creationId xmlns:a16="http://schemas.microsoft.com/office/drawing/2014/main" id="{BF7440DD-10BB-46E7-8C95-08147D374CED}"/>
              </a:ext>
            </a:extLst>
          </p:cNvPr>
          <p:cNvCxnSpPr>
            <a:cxnSpLocks/>
          </p:cNvCxnSpPr>
          <p:nvPr/>
        </p:nvCxnSpPr>
        <p:spPr>
          <a:xfrm>
            <a:off x="3469593" y="794759"/>
            <a:ext cx="1580971" cy="68366"/>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E93D2C-44F6-46A7-8702-4403EE9BFA19}"/>
              </a:ext>
            </a:extLst>
          </p:cNvPr>
          <p:cNvCxnSpPr>
            <a:cxnSpLocks/>
          </p:cNvCxnSpPr>
          <p:nvPr/>
        </p:nvCxnSpPr>
        <p:spPr>
          <a:xfrm>
            <a:off x="3698904" y="4324175"/>
            <a:ext cx="1753313" cy="145409"/>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7144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93BF0-8336-44B7-93ED-F1559E981834}"/>
              </a:ext>
            </a:extLst>
          </p:cNvPr>
          <p:cNvSpPr>
            <a:spLocks noGrp="1"/>
          </p:cNvSpPr>
          <p:nvPr>
            <p:ph type="sldNum" sz="quarter" idx="12"/>
          </p:nvPr>
        </p:nvSpPr>
        <p:spPr/>
        <p:txBody>
          <a:bodyPr/>
          <a:lstStyle/>
          <a:p>
            <a:fld id="{DAD2728A-7148-4AC7-B942-DF0A90C54A65}" type="slidenum">
              <a:rPr lang="en-US" smtClean="0"/>
              <a:t>60</a:t>
            </a:fld>
            <a:endParaRPr lang="en-US" dirty="0"/>
          </a:p>
        </p:txBody>
      </p:sp>
      <p:pic>
        <p:nvPicPr>
          <p:cNvPr id="15" name="Picture 14">
            <a:extLst>
              <a:ext uri="{FF2B5EF4-FFF2-40B4-BE49-F238E27FC236}">
                <a16:creationId xmlns:a16="http://schemas.microsoft.com/office/drawing/2014/main" id="{535F9D04-FA9A-4878-ADE0-E15BC24063DB}"/>
              </a:ext>
            </a:extLst>
          </p:cNvPr>
          <p:cNvPicPr>
            <a:picLocks noChangeAspect="1"/>
          </p:cNvPicPr>
          <p:nvPr/>
        </p:nvPicPr>
        <p:blipFill>
          <a:blip r:embed="rId2"/>
          <a:stretch>
            <a:fillRect/>
          </a:stretch>
        </p:blipFill>
        <p:spPr>
          <a:xfrm>
            <a:off x="107001" y="322774"/>
            <a:ext cx="5165475" cy="2679535"/>
          </a:xfrm>
          <a:prstGeom prst="rect">
            <a:avLst/>
          </a:prstGeom>
        </p:spPr>
      </p:pic>
      <p:sp>
        <p:nvSpPr>
          <p:cNvPr id="16" name="Oval 15">
            <a:extLst>
              <a:ext uri="{FF2B5EF4-FFF2-40B4-BE49-F238E27FC236}">
                <a16:creationId xmlns:a16="http://schemas.microsoft.com/office/drawing/2014/main" id="{B3C2A96E-D87E-4C31-986C-55BC6F27B3C9}"/>
              </a:ext>
            </a:extLst>
          </p:cNvPr>
          <p:cNvSpPr/>
          <p:nvPr/>
        </p:nvSpPr>
        <p:spPr>
          <a:xfrm>
            <a:off x="277091" y="729673"/>
            <a:ext cx="406400" cy="434109"/>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E4FD3FF-AA3A-494E-8329-C27AF1C76071}"/>
              </a:ext>
            </a:extLst>
          </p:cNvPr>
          <p:cNvSpPr/>
          <p:nvPr/>
        </p:nvSpPr>
        <p:spPr>
          <a:xfrm>
            <a:off x="3587858" y="1852047"/>
            <a:ext cx="550189" cy="57226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D52F60E-0075-4760-9368-0B7620B6E896}"/>
              </a:ext>
            </a:extLst>
          </p:cNvPr>
          <p:cNvSpPr txBox="1"/>
          <p:nvPr/>
        </p:nvSpPr>
        <p:spPr>
          <a:xfrm>
            <a:off x="5879572" y="1184339"/>
            <a:ext cx="5786582" cy="646331"/>
          </a:xfrm>
          <a:prstGeom prst="rect">
            <a:avLst/>
          </a:prstGeom>
          <a:noFill/>
        </p:spPr>
        <p:txBody>
          <a:bodyPr wrap="square" rtlCol="0">
            <a:spAutoFit/>
          </a:bodyPr>
          <a:lstStyle/>
          <a:p>
            <a:r>
              <a:rPr lang="en-US" dirty="0"/>
              <a:t>After the charge has been made it shows on the </a:t>
            </a:r>
            <a:r>
              <a:rPr lang="en-US" dirty="0" err="1"/>
              <a:t>Pcard</a:t>
            </a:r>
            <a:r>
              <a:rPr lang="en-US" dirty="0"/>
              <a:t> Responsible Party’s Expense page </a:t>
            </a:r>
          </a:p>
        </p:txBody>
      </p:sp>
      <p:pic>
        <p:nvPicPr>
          <p:cNvPr id="20" name="Picture 19">
            <a:extLst>
              <a:ext uri="{FF2B5EF4-FFF2-40B4-BE49-F238E27FC236}">
                <a16:creationId xmlns:a16="http://schemas.microsoft.com/office/drawing/2014/main" id="{5C35BBE9-6525-4B9D-97D4-E8EC445E4963}"/>
              </a:ext>
            </a:extLst>
          </p:cNvPr>
          <p:cNvPicPr>
            <a:picLocks noChangeAspect="1"/>
          </p:cNvPicPr>
          <p:nvPr/>
        </p:nvPicPr>
        <p:blipFill>
          <a:blip r:embed="rId3"/>
          <a:stretch>
            <a:fillRect/>
          </a:stretch>
        </p:blipFill>
        <p:spPr>
          <a:xfrm>
            <a:off x="1154154" y="3173424"/>
            <a:ext cx="9450835" cy="3684576"/>
          </a:xfrm>
          <a:prstGeom prst="rect">
            <a:avLst/>
          </a:prstGeom>
        </p:spPr>
      </p:pic>
      <p:cxnSp>
        <p:nvCxnSpPr>
          <p:cNvPr id="22" name="Straight Arrow Connector 21">
            <a:extLst>
              <a:ext uri="{FF2B5EF4-FFF2-40B4-BE49-F238E27FC236}">
                <a16:creationId xmlns:a16="http://schemas.microsoft.com/office/drawing/2014/main" id="{ED858152-AF8B-4688-9126-643B78827FF8}"/>
              </a:ext>
            </a:extLst>
          </p:cNvPr>
          <p:cNvCxnSpPr>
            <a:cxnSpLocks/>
          </p:cNvCxnSpPr>
          <p:nvPr/>
        </p:nvCxnSpPr>
        <p:spPr>
          <a:xfrm flipH="1">
            <a:off x="4123841" y="2539095"/>
            <a:ext cx="3944318" cy="347937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6E4C65F-9139-44AE-8D27-C3134EB0DA03}"/>
              </a:ext>
            </a:extLst>
          </p:cNvPr>
          <p:cNvSpPr txBox="1"/>
          <p:nvPr/>
        </p:nvSpPr>
        <p:spPr>
          <a:xfrm>
            <a:off x="7671660" y="2169763"/>
            <a:ext cx="4231038" cy="369332"/>
          </a:xfrm>
          <a:prstGeom prst="rect">
            <a:avLst/>
          </a:prstGeom>
          <a:noFill/>
        </p:spPr>
        <p:txBody>
          <a:bodyPr wrap="square" rtlCol="0">
            <a:spAutoFit/>
          </a:bodyPr>
          <a:lstStyle/>
          <a:p>
            <a:r>
              <a:rPr lang="en-US" dirty="0"/>
              <a:t>Click line you would like to create Expense </a:t>
            </a:r>
          </a:p>
        </p:txBody>
      </p:sp>
      <p:sp>
        <p:nvSpPr>
          <p:cNvPr id="26" name="Oval 25">
            <a:extLst>
              <a:ext uri="{FF2B5EF4-FFF2-40B4-BE49-F238E27FC236}">
                <a16:creationId xmlns:a16="http://schemas.microsoft.com/office/drawing/2014/main" id="{CF630E0A-9262-49EA-B244-4D9BC5501A59}"/>
              </a:ext>
            </a:extLst>
          </p:cNvPr>
          <p:cNvSpPr/>
          <p:nvPr/>
        </p:nvSpPr>
        <p:spPr>
          <a:xfrm>
            <a:off x="1239865" y="5324302"/>
            <a:ext cx="2084522" cy="59668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B49D1A88-178B-4F96-B378-685052FF72A0}"/>
              </a:ext>
            </a:extLst>
          </p:cNvPr>
          <p:cNvCxnSpPr>
            <a:cxnSpLocks/>
          </p:cNvCxnSpPr>
          <p:nvPr/>
        </p:nvCxnSpPr>
        <p:spPr>
          <a:xfrm flipH="1">
            <a:off x="2975208" y="1896953"/>
            <a:ext cx="3944318" cy="347937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0573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3F76FA-C9B0-4655-96E0-B603BD4030B2}"/>
              </a:ext>
            </a:extLst>
          </p:cNvPr>
          <p:cNvSpPr>
            <a:spLocks noGrp="1"/>
          </p:cNvSpPr>
          <p:nvPr>
            <p:ph type="sldNum" sz="quarter" idx="12"/>
          </p:nvPr>
        </p:nvSpPr>
        <p:spPr/>
        <p:txBody>
          <a:bodyPr/>
          <a:lstStyle/>
          <a:p>
            <a:fld id="{DAD2728A-7148-4AC7-B942-DF0A90C54A65}" type="slidenum">
              <a:rPr lang="en-US" smtClean="0"/>
              <a:t>61</a:t>
            </a:fld>
            <a:endParaRPr lang="en-US" dirty="0"/>
          </a:p>
        </p:txBody>
      </p:sp>
      <p:sp>
        <p:nvSpPr>
          <p:cNvPr id="3" name="TextBox 2">
            <a:extLst>
              <a:ext uri="{FF2B5EF4-FFF2-40B4-BE49-F238E27FC236}">
                <a16:creationId xmlns:a16="http://schemas.microsoft.com/office/drawing/2014/main" id="{56AC2AB0-F50B-46B3-BE7D-A8C39CFEEF0B}"/>
              </a:ext>
            </a:extLst>
          </p:cNvPr>
          <p:cNvSpPr txBox="1"/>
          <p:nvPr/>
        </p:nvSpPr>
        <p:spPr>
          <a:xfrm>
            <a:off x="1531749" y="2105561"/>
            <a:ext cx="9128502" cy="1323439"/>
          </a:xfrm>
          <a:prstGeom prst="rect">
            <a:avLst/>
          </a:prstGeom>
          <a:noFill/>
        </p:spPr>
        <p:txBody>
          <a:bodyPr wrap="square" rtlCol="0">
            <a:spAutoFit/>
          </a:bodyPr>
          <a:lstStyle/>
          <a:p>
            <a:r>
              <a:rPr lang="en-US" sz="4000" dirty="0"/>
              <a:t>Same steps as Personal Reimbursement</a:t>
            </a:r>
          </a:p>
          <a:p>
            <a:pPr algn="ctr"/>
            <a:r>
              <a:rPr lang="en-US" sz="4000" dirty="0"/>
              <a:t>See next slides  </a:t>
            </a:r>
          </a:p>
        </p:txBody>
      </p:sp>
    </p:spTree>
    <p:extLst>
      <p:ext uri="{BB962C8B-B14F-4D97-AF65-F5344CB8AC3E}">
        <p14:creationId xmlns:p14="http://schemas.microsoft.com/office/powerpoint/2010/main" val="27751067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165FB-224D-4351-BC69-FDD8FB3451BD}"/>
              </a:ext>
            </a:extLst>
          </p:cNvPr>
          <p:cNvSpPr>
            <a:spLocks noGrp="1"/>
          </p:cNvSpPr>
          <p:nvPr>
            <p:ph type="sldNum" sz="quarter" idx="12"/>
          </p:nvPr>
        </p:nvSpPr>
        <p:spPr/>
        <p:txBody>
          <a:bodyPr/>
          <a:lstStyle/>
          <a:p>
            <a:fld id="{DAD2728A-7148-4AC7-B942-DF0A90C54A65}" type="slidenum">
              <a:rPr lang="en-US" smtClean="0"/>
              <a:t>62</a:t>
            </a:fld>
            <a:endParaRPr lang="en-US" dirty="0"/>
          </a:p>
        </p:txBody>
      </p:sp>
      <p:pic>
        <p:nvPicPr>
          <p:cNvPr id="4" name="Picture 3">
            <a:extLst>
              <a:ext uri="{FF2B5EF4-FFF2-40B4-BE49-F238E27FC236}">
                <a16:creationId xmlns:a16="http://schemas.microsoft.com/office/drawing/2014/main" id="{9DCFFABF-0700-4784-9D90-E8848DB9A544}"/>
              </a:ext>
            </a:extLst>
          </p:cNvPr>
          <p:cNvPicPr>
            <a:picLocks noChangeAspect="1"/>
          </p:cNvPicPr>
          <p:nvPr/>
        </p:nvPicPr>
        <p:blipFill>
          <a:blip r:embed="rId2"/>
          <a:stretch>
            <a:fillRect/>
          </a:stretch>
        </p:blipFill>
        <p:spPr>
          <a:xfrm>
            <a:off x="476571" y="220944"/>
            <a:ext cx="10872061" cy="1936493"/>
          </a:xfrm>
          <a:prstGeom prst="rect">
            <a:avLst/>
          </a:prstGeom>
        </p:spPr>
      </p:pic>
      <p:pic>
        <p:nvPicPr>
          <p:cNvPr id="8" name="Picture 7">
            <a:extLst>
              <a:ext uri="{FF2B5EF4-FFF2-40B4-BE49-F238E27FC236}">
                <a16:creationId xmlns:a16="http://schemas.microsoft.com/office/drawing/2014/main" id="{F08B1A55-109D-4A53-964D-AD7DF93FB09E}"/>
              </a:ext>
            </a:extLst>
          </p:cNvPr>
          <p:cNvPicPr>
            <a:picLocks noChangeAspect="1"/>
          </p:cNvPicPr>
          <p:nvPr/>
        </p:nvPicPr>
        <p:blipFill>
          <a:blip r:embed="rId3"/>
          <a:stretch>
            <a:fillRect/>
          </a:stretch>
        </p:blipFill>
        <p:spPr>
          <a:xfrm>
            <a:off x="74908" y="3261660"/>
            <a:ext cx="11484244" cy="2846203"/>
          </a:xfrm>
          <a:prstGeom prst="rect">
            <a:avLst/>
          </a:prstGeom>
        </p:spPr>
      </p:pic>
      <p:sp>
        <p:nvSpPr>
          <p:cNvPr id="3" name="Oval 2">
            <a:extLst>
              <a:ext uri="{FF2B5EF4-FFF2-40B4-BE49-F238E27FC236}">
                <a16:creationId xmlns:a16="http://schemas.microsoft.com/office/drawing/2014/main" id="{B5F8AA20-DD18-4BDE-801B-151D42C298A6}"/>
              </a:ext>
            </a:extLst>
          </p:cNvPr>
          <p:cNvSpPr/>
          <p:nvPr/>
        </p:nvSpPr>
        <p:spPr>
          <a:xfrm>
            <a:off x="674176" y="681925"/>
            <a:ext cx="2014780" cy="38745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93C02A7-DA1B-4314-B0B2-CB5DFE42EE96}"/>
              </a:ext>
            </a:extLst>
          </p:cNvPr>
          <p:cNvSpPr/>
          <p:nvPr/>
        </p:nvSpPr>
        <p:spPr>
          <a:xfrm>
            <a:off x="767166" y="1703355"/>
            <a:ext cx="945397" cy="38745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0F4D2CB-2976-42A1-8757-B47C3CF3A567}"/>
              </a:ext>
            </a:extLst>
          </p:cNvPr>
          <p:cNvSpPr/>
          <p:nvPr/>
        </p:nvSpPr>
        <p:spPr>
          <a:xfrm>
            <a:off x="1216617" y="3510366"/>
            <a:ext cx="2696705" cy="25897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ACD28D3-CE07-4729-AEDF-8CECD638ECAC}"/>
              </a:ext>
            </a:extLst>
          </p:cNvPr>
          <p:cNvSpPr/>
          <p:nvPr/>
        </p:nvSpPr>
        <p:spPr>
          <a:xfrm>
            <a:off x="6888997" y="3820332"/>
            <a:ext cx="4827722" cy="90665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2842654-1737-4C19-9451-86AF843F1969}"/>
              </a:ext>
            </a:extLst>
          </p:cNvPr>
          <p:cNvSpPr/>
          <p:nvPr/>
        </p:nvSpPr>
        <p:spPr>
          <a:xfrm>
            <a:off x="6728847" y="4832361"/>
            <a:ext cx="2014780" cy="33632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BD2F5A-2D3B-4A02-9491-A85043AD3DC0}"/>
              </a:ext>
            </a:extLst>
          </p:cNvPr>
          <p:cNvSpPr txBox="1"/>
          <p:nvPr/>
        </p:nvSpPr>
        <p:spPr>
          <a:xfrm>
            <a:off x="3084163" y="480447"/>
            <a:ext cx="2828439" cy="646331"/>
          </a:xfrm>
          <a:prstGeom prst="rect">
            <a:avLst/>
          </a:prstGeom>
          <a:noFill/>
        </p:spPr>
        <p:txBody>
          <a:bodyPr wrap="square" rtlCol="0">
            <a:spAutoFit/>
          </a:bodyPr>
          <a:lstStyle/>
          <a:p>
            <a:pPr algn="ctr"/>
            <a:r>
              <a:rPr lang="en-US" b="1" dirty="0">
                <a:highlight>
                  <a:srgbClr val="FFFF00"/>
                </a:highlight>
              </a:rPr>
              <a:t>#1 Type in the same name as the request! </a:t>
            </a:r>
          </a:p>
        </p:txBody>
      </p:sp>
      <p:sp>
        <p:nvSpPr>
          <p:cNvPr id="11" name="TextBox 10">
            <a:extLst>
              <a:ext uri="{FF2B5EF4-FFF2-40B4-BE49-F238E27FC236}">
                <a16:creationId xmlns:a16="http://schemas.microsoft.com/office/drawing/2014/main" id="{E3426B65-9783-4EFC-BAFB-40C6FC2E6761}"/>
              </a:ext>
            </a:extLst>
          </p:cNvPr>
          <p:cNvSpPr txBox="1"/>
          <p:nvPr/>
        </p:nvSpPr>
        <p:spPr>
          <a:xfrm>
            <a:off x="3370881" y="1380189"/>
            <a:ext cx="1906292" cy="646331"/>
          </a:xfrm>
          <a:prstGeom prst="rect">
            <a:avLst/>
          </a:prstGeom>
          <a:noFill/>
        </p:spPr>
        <p:txBody>
          <a:bodyPr wrap="square" rtlCol="0">
            <a:spAutoFit/>
          </a:bodyPr>
          <a:lstStyle/>
          <a:p>
            <a:pPr algn="ctr"/>
            <a:r>
              <a:rPr lang="en-US" b="1" dirty="0">
                <a:highlight>
                  <a:srgbClr val="FFFF00"/>
                </a:highlight>
              </a:rPr>
              <a:t>#2 Click to create expense lines </a:t>
            </a:r>
          </a:p>
        </p:txBody>
      </p:sp>
      <p:cxnSp>
        <p:nvCxnSpPr>
          <p:cNvPr id="13" name="Straight Arrow Connector 12">
            <a:extLst>
              <a:ext uri="{FF2B5EF4-FFF2-40B4-BE49-F238E27FC236}">
                <a16:creationId xmlns:a16="http://schemas.microsoft.com/office/drawing/2014/main" id="{ADE4F15B-71A5-4D2A-836B-EC519AB1A724}"/>
              </a:ext>
            </a:extLst>
          </p:cNvPr>
          <p:cNvCxnSpPr>
            <a:cxnSpLocks/>
          </p:cNvCxnSpPr>
          <p:nvPr/>
        </p:nvCxnSpPr>
        <p:spPr>
          <a:xfrm flipH="1">
            <a:off x="2688957" y="984142"/>
            <a:ext cx="991890" cy="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239719-1B76-4281-ADCB-3A0AC74E8515}"/>
              </a:ext>
            </a:extLst>
          </p:cNvPr>
          <p:cNvCxnSpPr>
            <a:cxnSpLocks/>
          </p:cNvCxnSpPr>
          <p:nvPr/>
        </p:nvCxnSpPr>
        <p:spPr>
          <a:xfrm flipH="1">
            <a:off x="1712565" y="1703354"/>
            <a:ext cx="1813299" cy="1039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ADAE70-3B69-4E3E-A9DA-AA38210DC17C}"/>
              </a:ext>
            </a:extLst>
          </p:cNvPr>
          <p:cNvSpPr txBox="1"/>
          <p:nvPr/>
        </p:nvSpPr>
        <p:spPr>
          <a:xfrm>
            <a:off x="674176" y="2471560"/>
            <a:ext cx="4029560" cy="646331"/>
          </a:xfrm>
          <a:prstGeom prst="rect">
            <a:avLst/>
          </a:prstGeom>
          <a:noFill/>
        </p:spPr>
        <p:txBody>
          <a:bodyPr wrap="square" rtlCol="0">
            <a:spAutoFit/>
          </a:bodyPr>
          <a:lstStyle/>
          <a:p>
            <a:r>
              <a:rPr lang="en-US" dirty="0"/>
              <a:t>#3 Page opens and changes expense lines depending on the Type you pick. </a:t>
            </a:r>
          </a:p>
        </p:txBody>
      </p:sp>
      <p:cxnSp>
        <p:nvCxnSpPr>
          <p:cNvPr id="23" name="Straight Arrow Connector 22">
            <a:extLst>
              <a:ext uri="{FF2B5EF4-FFF2-40B4-BE49-F238E27FC236}">
                <a16:creationId xmlns:a16="http://schemas.microsoft.com/office/drawing/2014/main" id="{0AB22EA6-76C5-4089-90BA-954CE98A9435}"/>
              </a:ext>
            </a:extLst>
          </p:cNvPr>
          <p:cNvCxnSpPr>
            <a:cxnSpLocks/>
          </p:cNvCxnSpPr>
          <p:nvPr/>
        </p:nvCxnSpPr>
        <p:spPr>
          <a:xfrm flipH="1">
            <a:off x="3625315" y="3104667"/>
            <a:ext cx="263469" cy="77812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904CBF6-9241-424D-A887-0220659300A5}"/>
              </a:ext>
            </a:extLst>
          </p:cNvPr>
          <p:cNvSpPr txBox="1"/>
          <p:nvPr/>
        </p:nvSpPr>
        <p:spPr>
          <a:xfrm>
            <a:off x="5912601" y="2172629"/>
            <a:ext cx="5804118" cy="1000274"/>
          </a:xfrm>
          <a:prstGeom prst="rect">
            <a:avLst/>
          </a:prstGeom>
          <a:noFill/>
        </p:spPr>
        <p:txBody>
          <a:bodyPr wrap="square" rtlCol="0">
            <a:spAutoFit/>
          </a:bodyPr>
          <a:lstStyle/>
          <a:p>
            <a:r>
              <a:rPr lang="en-US" dirty="0"/>
              <a:t>                                       #4 Attach receipts for </a:t>
            </a:r>
            <a:r>
              <a:rPr lang="en-US" b="1" dirty="0"/>
              <a:t>this line charge</a:t>
            </a:r>
          </a:p>
          <a:p>
            <a:r>
              <a:rPr lang="en-US" dirty="0"/>
              <a:t>			(drag and drop option)</a:t>
            </a:r>
          </a:p>
          <a:p>
            <a:endParaRPr lang="en-US" sz="500" dirty="0"/>
          </a:p>
          <a:p>
            <a:r>
              <a:rPr lang="en-US" dirty="0"/>
              <a:t>#5 click Authorization – opens to a new box</a:t>
            </a:r>
          </a:p>
        </p:txBody>
      </p:sp>
      <p:cxnSp>
        <p:nvCxnSpPr>
          <p:cNvPr id="26" name="Straight Arrow Connector 25">
            <a:extLst>
              <a:ext uri="{FF2B5EF4-FFF2-40B4-BE49-F238E27FC236}">
                <a16:creationId xmlns:a16="http://schemas.microsoft.com/office/drawing/2014/main" id="{532DF4AF-144A-4B97-8B2D-AA3B75E08D1D}"/>
              </a:ext>
            </a:extLst>
          </p:cNvPr>
          <p:cNvCxnSpPr>
            <a:cxnSpLocks/>
          </p:cNvCxnSpPr>
          <p:nvPr/>
        </p:nvCxnSpPr>
        <p:spPr>
          <a:xfrm flipH="1">
            <a:off x="9911167" y="2810223"/>
            <a:ext cx="371958" cy="136701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F7A399D-FC17-4FD1-9BBC-96DA89C44F12}"/>
              </a:ext>
            </a:extLst>
          </p:cNvPr>
          <p:cNvCxnSpPr>
            <a:cxnSpLocks/>
          </p:cNvCxnSpPr>
          <p:nvPr/>
        </p:nvCxnSpPr>
        <p:spPr>
          <a:xfrm>
            <a:off x="6622944" y="3253297"/>
            <a:ext cx="51660" cy="159420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14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C0A9D-3012-4289-8391-CA2E80B87F7E}"/>
              </a:ext>
            </a:extLst>
          </p:cNvPr>
          <p:cNvSpPr>
            <a:spLocks noGrp="1"/>
          </p:cNvSpPr>
          <p:nvPr>
            <p:ph type="sldNum" sz="quarter" idx="12"/>
          </p:nvPr>
        </p:nvSpPr>
        <p:spPr/>
        <p:txBody>
          <a:bodyPr/>
          <a:lstStyle/>
          <a:p>
            <a:fld id="{DAD2728A-7148-4AC7-B942-DF0A90C54A65}" type="slidenum">
              <a:rPr lang="en-US" smtClean="0"/>
              <a:t>63</a:t>
            </a:fld>
            <a:endParaRPr lang="en-US" dirty="0"/>
          </a:p>
        </p:txBody>
      </p:sp>
      <p:pic>
        <p:nvPicPr>
          <p:cNvPr id="4" name="Picture 3">
            <a:extLst>
              <a:ext uri="{FF2B5EF4-FFF2-40B4-BE49-F238E27FC236}">
                <a16:creationId xmlns:a16="http://schemas.microsoft.com/office/drawing/2014/main" id="{840C26D1-87E1-483A-9D87-96A5E5423F07}"/>
              </a:ext>
            </a:extLst>
          </p:cNvPr>
          <p:cNvPicPr>
            <a:picLocks noChangeAspect="1"/>
          </p:cNvPicPr>
          <p:nvPr/>
        </p:nvPicPr>
        <p:blipFill>
          <a:blip r:embed="rId2"/>
          <a:stretch>
            <a:fillRect/>
          </a:stretch>
        </p:blipFill>
        <p:spPr>
          <a:xfrm>
            <a:off x="1776249" y="2191396"/>
            <a:ext cx="7477125" cy="3467100"/>
          </a:xfrm>
          <a:prstGeom prst="rect">
            <a:avLst/>
          </a:prstGeom>
        </p:spPr>
      </p:pic>
      <p:sp>
        <p:nvSpPr>
          <p:cNvPr id="3" name="TextBox 2">
            <a:extLst>
              <a:ext uri="{FF2B5EF4-FFF2-40B4-BE49-F238E27FC236}">
                <a16:creationId xmlns:a16="http://schemas.microsoft.com/office/drawing/2014/main" id="{0FA45B85-7D91-4297-8AD8-D18D074A900E}"/>
              </a:ext>
            </a:extLst>
          </p:cNvPr>
          <p:cNvSpPr txBox="1"/>
          <p:nvPr/>
        </p:nvSpPr>
        <p:spPr>
          <a:xfrm>
            <a:off x="666427" y="410705"/>
            <a:ext cx="10461356" cy="923330"/>
          </a:xfrm>
          <a:prstGeom prst="rect">
            <a:avLst/>
          </a:prstGeom>
          <a:noFill/>
        </p:spPr>
        <p:txBody>
          <a:bodyPr wrap="square" rtlCol="0">
            <a:spAutoFit/>
          </a:bodyPr>
          <a:lstStyle/>
          <a:p>
            <a:r>
              <a:rPr lang="en-US" dirty="0"/>
              <a:t>#6  Find your Original Request for this line item – click (turns blue) go to bottom of page and </a:t>
            </a:r>
            <a:r>
              <a:rPr lang="en-US" dirty="0">
                <a:solidFill>
                  <a:srgbClr val="FFFF00"/>
                </a:solidFill>
              </a:rPr>
              <a:t>click </a:t>
            </a:r>
          </a:p>
          <a:p>
            <a:endParaRPr lang="en-US" dirty="0"/>
          </a:p>
          <a:p>
            <a:r>
              <a:rPr lang="en-US" dirty="0"/>
              <a:t>  Note: each line item shows here separately w/ the original Travel Authorization Number - TA000000000</a:t>
            </a:r>
          </a:p>
        </p:txBody>
      </p:sp>
    </p:spTree>
    <p:extLst>
      <p:ext uri="{BB962C8B-B14F-4D97-AF65-F5344CB8AC3E}">
        <p14:creationId xmlns:p14="http://schemas.microsoft.com/office/powerpoint/2010/main" val="13772051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7B7839-72E1-4C1A-B70A-D1AB5C892D9E}"/>
              </a:ext>
            </a:extLst>
          </p:cNvPr>
          <p:cNvSpPr>
            <a:spLocks noGrp="1"/>
          </p:cNvSpPr>
          <p:nvPr>
            <p:ph type="sldNum" sz="quarter" idx="12"/>
          </p:nvPr>
        </p:nvSpPr>
        <p:spPr/>
        <p:txBody>
          <a:bodyPr/>
          <a:lstStyle/>
          <a:p>
            <a:fld id="{DAD2728A-7148-4AC7-B942-DF0A90C54A65}" type="slidenum">
              <a:rPr lang="en-US" smtClean="0"/>
              <a:t>64</a:t>
            </a:fld>
            <a:endParaRPr lang="en-US" dirty="0"/>
          </a:p>
        </p:txBody>
      </p:sp>
      <p:pic>
        <p:nvPicPr>
          <p:cNvPr id="4" name="Picture 3">
            <a:extLst>
              <a:ext uri="{FF2B5EF4-FFF2-40B4-BE49-F238E27FC236}">
                <a16:creationId xmlns:a16="http://schemas.microsoft.com/office/drawing/2014/main" id="{1E231B6C-DAB6-48F9-A25B-A16BAB3D3C07}"/>
              </a:ext>
            </a:extLst>
          </p:cNvPr>
          <p:cNvPicPr>
            <a:picLocks noChangeAspect="1"/>
          </p:cNvPicPr>
          <p:nvPr/>
        </p:nvPicPr>
        <p:blipFill>
          <a:blip r:embed="rId2"/>
          <a:stretch>
            <a:fillRect/>
          </a:stretch>
        </p:blipFill>
        <p:spPr>
          <a:xfrm>
            <a:off x="473990" y="534020"/>
            <a:ext cx="11244020" cy="3186246"/>
          </a:xfrm>
          <a:prstGeom prst="rect">
            <a:avLst/>
          </a:prstGeom>
        </p:spPr>
      </p:pic>
      <p:sp>
        <p:nvSpPr>
          <p:cNvPr id="3" name="Oval 2">
            <a:extLst>
              <a:ext uri="{FF2B5EF4-FFF2-40B4-BE49-F238E27FC236}">
                <a16:creationId xmlns:a16="http://schemas.microsoft.com/office/drawing/2014/main" id="{F80D9C03-9D4E-4015-BCB6-9B5BFAF05523}"/>
              </a:ext>
            </a:extLst>
          </p:cNvPr>
          <p:cNvSpPr/>
          <p:nvPr/>
        </p:nvSpPr>
        <p:spPr>
          <a:xfrm>
            <a:off x="7242794" y="2614667"/>
            <a:ext cx="2296413" cy="3651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4D488F9-08B8-42E7-AA0A-14A0585E82A9}"/>
              </a:ext>
            </a:extLst>
          </p:cNvPr>
          <p:cNvSpPr/>
          <p:nvPr/>
        </p:nvSpPr>
        <p:spPr>
          <a:xfrm>
            <a:off x="7653579" y="2124560"/>
            <a:ext cx="2812943" cy="3651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72DA580-6EED-4A5F-828F-8EE6B57303F0}"/>
              </a:ext>
            </a:extLst>
          </p:cNvPr>
          <p:cNvSpPr txBox="1"/>
          <p:nvPr/>
        </p:nvSpPr>
        <p:spPr>
          <a:xfrm>
            <a:off x="860156" y="3874576"/>
            <a:ext cx="10493644" cy="369332"/>
          </a:xfrm>
          <a:prstGeom prst="rect">
            <a:avLst/>
          </a:prstGeom>
          <a:noFill/>
        </p:spPr>
        <p:txBody>
          <a:bodyPr wrap="square" rtlCol="0">
            <a:spAutoFit/>
          </a:bodyPr>
          <a:lstStyle/>
          <a:p>
            <a:r>
              <a:rPr lang="en-US" dirty="0"/>
              <a:t>The Authorization you selected from previous screen </a:t>
            </a:r>
          </a:p>
        </p:txBody>
      </p:sp>
      <p:sp>
        <p:nvSpPr>
          <p:cNvPr id="7" name="TextBox 6">
            <a:extLst>
              <a:ext uri="{FF2B5EF4-FFF2-40B4-BE49-F238E27FC236}">
                <a16:creationId xmlns:a16="http://schemas.microsoft.com/office/drawing/2014/main" id="{9D095E0C-3170-46C4-830F-6ACE0B63F846}"/>
              </a:ext>
            </a:extLst>
          </p:cNvPr>
          <p:cNvSpPr txBox="1"/>
          <p:nvPr/>
        </p:nvSpPr>
        <p:spPr>
          <a:xfrm>
            <a:off x="7924800" y="4028886"/>
            <a:ext cx="4114800" cy="369332"/>
          </a:xfrm>
          <a:prstGeom prst="rect">
            <a:avLst/>
          </a:prstGeom>
          <a:noFill/>
        </p:spPr>
        <p:txBody>
          <a:bodyPr wrap="square" rtlCol="0">
            <a:spAutoFit/>
          </a:bodyPr>
          <a:lstStyle/>
          <a:p>
            <a:r>
              <a:rPr lang="en-US" dirty="0"/>
              <a:t>Receipt you attached earlier  </a:t>
            </a:r>
          </a:p>
        </p:txBody>
      </p:sp>
      <p:sp>
        <p:nvSpPr>
          <p:cNvPr id="8" name="TextBox 7">
            <a:extLst>
              <a:ext uri="{FF2B5EF4-FFF2-40B4-BE49-F238E27FC236}">
                <a16:creationId xmlns:a16="http://schemas.microsoft.com/office/drawing/2014/main" id="{E06157C7-E3EC-4E32-8BC8-96B80EBE109F}"/>
              </a:ext>
            </a:extLst>
          </p:cNvPr>
          <p:cNvSpPr txBox="1"/>
          <p:nvPr/>
        </p:nvSpPr>
        <p:spPr>
          <a:xfrm>
            <a:off x="5672379" y="5778465"/>
            <a:ext cx="6602278" cy="369332"/>
          </a:xfrm>
          <a:prstGeom prst="rect">
            <a:avLst/>
          </a:prstGeom>
          <a:noFill/>
        </p:spPr>
        <p:txBody>
          <a:bodyPr wrap="square" rtlCol="0">
            <a:spAutoFit/>
          </a:bodyPr>
          <a:lstStyle/>
          <a:p>
            <a:r>
              <a:rPr lang="en-US" dirty="0"/>
              <a:t>#7  If you have more expense lines create another or save &amp; close </a:t>
            </a:r>
          </a:p>
        </p:txBody>
      </p:sp>
      <p:cxnSp>
        <p:nvCxnSpPr>
          <p:cNvPr id="10" name="Straight Arrow Connector 9">
            <a:extLst>
              <a:ext uri="{FF2B5EF4-FFF2-40B4-BE49-F238E27FC236}">
                <a16:creationId xmlns:a16="http://schemas.microsoft.com/office/drawing/2014/main" id="{CDBB14B9-F1CB-4AA3-9E9F-CBFDE20A89B8}"/>
              </a:ext>
            </a:extLst>
          </p:cNvPr>
          <p:cNvCxnSpPr/>
          <p:nvPr/>
        </p:nvCxnSpPr>
        <p:spPr>
          <a:xfrm flipV="1">
            <a:off x="4881966" y="2920309"/>
            <a:ext cx="2510726" cy="91152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D5A7B90-4269-4A14-98DE-0B13D2E98F1A}"/>
              </a:ext>
            </a:extLst>
          </p:cNvPr>
          <p:cNvCxnSpPr>
            <a:cxnSpLocks/>
          </p:cNvCxnSpPr>
          <p:nvPr/>
        </p:nvCxnSpPr>
        <p:spPr>
          <a:xfrm flipH="1" flipV="1">
            <a:off x="10587845" y="984142"/>
            <a:ext cx="543974" cy="474248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E7DC046-2A23-4424-984E-FB9C2ACBFA0C}"/>
              </a:ext>
            </a:extLst>
          </p:cNvPr>
          <p:cNvCxnSpPr>
            <a:cxnSpLocks/>
          </p:cNvCxnSpPr>
          <p:nvPr/>
        </p:nvCxnSpPr>
        <p:spPr>
          <a:xfrm flipH="1" flipV="1">
            <a:off x="9640188" y="2539362"/>
            <a:ext cx="384229" cy="154086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83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6836CB-61D5-409B-BFD4-67AD8791F12D}"/>
              </a:ext>
            </a:extLst>
          </p:cNvPr>
          <p:cNvSpPr>
            <a:spLocks noGrp="1"/>
          </p:cNvSpPr>
          <p:nvPr>
            <p:ph type="sldNum" sz="quarter" idx="12"/>
          </p:nvPr>
        </p:nvSpPr>
        <p:spPr/>
        <p:txBody>
          <a:bodyPr/>
          <a:lstStyle/>
          <a:p>
            <a:fld id="{DAD2728A-7148-4AC7-B942-DF0A90C54A65}" type="slidenum">
              <a:rPr lang="en-US" smtClean="0"/>
              <a:t>65</a:t>
            </a:fld>
            <a:endParaRPr lang="en-US" dirty="0"/>
          </a:p>
        </p:txBody>
      </p:sp>
      <p:pic>
        <p:nvPicPr>
          <p:cNvPr id="4" name="Picture 3">
            <a:extLst>
              <a:ext uri="{FF2B5EF4-FFF2-40B4-BE49-F238E27FC236}">
                <a16:creationId xmlns:a16="http://schemas.microsoft.com/office/drawing/2014/main" id="{8D22E6F8-A603-4762-BDAA-37ED76BC38C0}"/>
              </a:ext>
            </a:extLst>
          </p:cNvPr>
          <p:cNvPicPr>
            <a:picLocks noChangeAspect="1"/>
          </p:cNvPicPr>
          <p:nvPr/>
        </p:nvPicPr>
        <p:blipFill>
          <a:blip r:embed="rId2"/>
          <a:stretch>
            <a:fillRect/>
          </a:stretch>
        </p:blipFill>
        <p:spPr>
          <a:xfrm>
            <a:off x="530817" y="219898"/>
            <a:ext cx="10655085" cy="2716696"/>
          </a:xfrm>
          <a:prstGeom prst="rect">
            <a:avLst/>
          </a:prstGeom>
        </p:spPr>
      </p:pic>
      <p:pic>
        <p:nvPicPr>
          <p:cNvPr id="6" name="Picture 5">
            <a:extLst>
              <a:ext uri="{FF2B5EF4-FFF2-40B4-BE49-F238E27FC236}">
                <a16:creationId xmlns:a16="http://schemas.microsoft.com/office/drawing/2014/main" id="{03CE65F7-079E-4880-840E-72F2CDB9E023}"/>
              </a:ext>
            </a:extLst>
          </p:cNvPr>
          <p:cNvPicPr>
            <a:picLocks noChangeAspect="1"/>
          </p:cNvPicPr>
          <p:nvPr/>
        </p:nvPicPr>
        <p:blipFill>
          <a:blip r:embed="rId3"/>
          <a:stretch>
            <a:fillRect/>
          </a:stretch>
        </p:blipFill>
        <p:spPr>
          <a:xfrm>
            <a:off x="148525" y="3601556"/>
            <a:ext cx="9833675" cy="3208591"/>
          </a:xfrm>
          <a:prstGeom prst="rect">
            <a:avLst/>
          </a:prstGeom>
        </p:spPr>
      </p:pic>
      <p:pic>
        <p:nvPicPr>
          <p:cNvPr id="8" name="Picture 7">
            <a:extLst>
              <a:ext uri="{FF2B5EF4-FFF2-40B4-BE49-F238E27FC236}">
                <a16:creationId xmlns:a16="http://schemas.microsoft.com/office/drawing/2014/main" id="{80EB5017-2AC9-450F-8174-73347BE8AF9A}"/>
              </a:ext>
            </a:extLst>
          </p:cNvPr>
          <p:cNvPicPr>
            <a:picLocks noChangeAspect="1"/>
          </p:cNvPicPr>
          <p:nvPr/>
        </p:nvPicPr>
        <p:blipFill>
          <a:blip r:embed="rId4"/>
          <a:stretch>
            <a:fillRect/>
          </a:stretch>
        </p:blipFill>
        <p:spPr>
          <a:xfrm>
            <a:off x="5499800" y="3478011"/>
            <a:ext cx="2743200" cy="2114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04C9F86F-8BCD-426A-820D-DF5A606B09B7}"/>
              </a:ext>
            </a:extLst>
          </p:cNvPr>
          <p:cNvPicPr>
            <a:picLocks noChangeAspect="1"/>
          </p:cNvPicPr>
          <p:nvPr/>
        </p:nvPicPr>
        <p:blipFill>
          <a:blip r:embed="rId5"/>
          <a:stretch>
            <a:fillRect/>
          </a:stretch>
        </p:blipFill>
        <p:spPr>
          <a:xfrm>
            <a:off x="8733085" y="3395717"/>
            <a:ext cx="2962275" cy="20097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ABC2DD47-9F72-4878-AB99-055885FEA7FB}"/>
              </a:ext>
            </a:extLst>
          </p:cNvPr>
          <p:cNvSpPr txBox="1"/>
          <p:nvPr/>
        </p:nvSpPr>
        <p:spPr>
          <a:xfrm>
            <a:off x="2805193" y="619108"/>
            <a:ext cx="2948553" cy="923330"/>
          </a:xfrm>
          <a:prstGeom prst="rect">
            <a:avLst/>
          </a:prstGeom>
          <a:noFill/>
        </p:spPr>
        <p:txBody>
          <a:bodyPr wrap="square" rtlCol="0">
            <a:spAutoFit/>
          </a:bodyPr>
          <a:lstStyle/>
          <a:p>
            <a:pPr algn="ctr"/>
            <a:r>
              <a:rPr lang="en-US" dirty="0">
                <a:highlight>
                  <a:srgbClr val="FFFF00"/>
                </a:highlight>
              </a:rPr>
              <a:t>It has now changed to an EXPENSE</a:t>
            </a:r>
          </a:p>
          <a:p>
            <a:pPr algn="ctr"/>
            <a:r>
              <a:rPr lang="en-US" dirty="0">
                <a:highlight>
                  <a:srgbClr val="FFFF00"/>
                </a:highlight>
              </a:rPr>
              <a:t>This is the Expense NUMBER </a:t>
            </a:r>
          </a:p>
        </p:txBody>
      </p:sp>
      <p:cxnSp>
        <p:nvCxnSpPr>
          <p:cNvPr id="9" name="Straight Arrow Connector 8">
            <a:extLst>
              <a:ext uri="{FF2B5EF4-FFF2-40B4-BE49-F238E27FC236}">
                <a16:creationId xmlns:a16="http://schemas.microsoft.com/office/drawing/2014/main" id="{BA8E76AE-FBDC-4407-9A01-5DCC8DC62D37}"/>
              </a:ext>
            </a:extLst>
          </p:cNvPr>
          <p:cNvCxnSpPr>
            <a:cxnSpLocks/>
          </p:cNvCxnSpPr>
          <p:nvPr/>
        </p:nvCxnSpPr>
        <p:spPr>
          <a:xfrm flipH="1" flipV="1">
            <a:off x="2255006" y="697358"/>
            <a:ext cx="1224363" cy="33327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5E0D7AF-3D42-4592-82C8-AF9D01A05E2C}"/>
              </a:ext>
            </a:extLst>
          </p:cNvPr>
          <p:cNvSpPr txBox="1"/>
          <p:nvPr/>
        </p:nvSpPr>
        <p:spPr>
          <a:xfrm>
            <a:off x="7764651" y="834204"/>
            <a:ext cx="1828800" cy="646331"/>
          </a:xfrm>
          <a:prstGeom prst="rect">
            <a:avLst/>
          </a:prstGeom>
          <a:noFill/>
        </p:spPr>
        <p:txBody>
          <a:bodyPr wrap="square" rtlCol="0">
            <a:spAutoFit/>
          </a:bodyPr>
          <a:lstStyle/>
          <a:p>
            <a:r>
              <a:rPr lang="en-US" dirty="0">
                <a:highlight>
                  <a:srgbClr val="FFFF00"/>
                </a:highlight>
              </a:rPr>
              <a:t>#8 Submit</a:t>
            </a:r>
          </a:p>
          <a:p>
            <a:r>
              <a:rPr lang="en-US" dirty="0">
                <a:highlight>
                  <a:srgbClr val="FFFF00"/>
                </a:highlight>
              </a:rPr>
              <a:t>Or save for later</a:t>
            </a:r>
            <a:r>
              <a:rPr lang="en-US" dirty="0"/>
              <a:t>  </a:t>
            </a:r>
          </a:p>
        </p:txBody>
      </p:sp>
      <p:cxnSp>
        <p:nvCxnSpPr>
          <p:cNvPr id="12" name="Straight Arrow Connector 11">
            <a:extLst>
              <a:ext uri="{FF2B5EF4-FFF2-40B4-BE49-F238E27FC236}">
                <a16:creationId xmlns:a16="http://schemas.microsoft.com/office/drawing/2014/main" id="{FC078C6F-8D55-4717-BCC4-9132252DA8DE}"/>
              </a:ext>
            </a:extLst>
          </p:cNvPr>
          <p:cNvCxnSpPr>
            <a:cxnSpLocks/>
          </p:cNvCxnSpPr>
          <p:nvPr/>
        </p:nvCxnSpPr>
        <p:spPr>
          <a:xfrm flipV="1">
            <a:off x="8989017" y="745532"/>
            <a:ext cx="1518834" cy="32543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C3BA0B-5851-492B-81F0-BE5AECBBDBD8}"/>
              </a:ext>
            </a:extLst>
          </p:cNvPr>
          <p:cNvCxnSpPr>
            <a:cxnSpLocks/>
          </p:cNvCxnSpPr>
          <p:nvPr/>
        </p:nvCxnSpPr>
        <p:spPr>
          <a:xfrm flipH="1" flipV="1">
            <a:off x="5139465" y="4306242"/>
            <a:ext cx="1656542" cy="31225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2CEE4F0-E9A0-4395-9516-E9605C480A3E}"/>
              </a:ext>
            </a:extLst>
          </p:cNvPr>
          <p:cNvSpPr/>
          <p:nvPr/>
        </p:nvSpPr>
        <p:spPr>
          <a:xfrm>
            <a:off x="4677543" y="3984873"/>
            <a:ext cx="464949" cy="51919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0501080-753C-498C-91C2-EBF6D8A2C963}"/>
              </a:ext>
            </a:extLst>
          </p:cNvPr>
          <p:cNvSpPr txBox="1"/>
          <p:nvPr/>
        </p:nvSpPr>
        <p:spPr>
          <a:xfrm>
            <a:off x="743919" y="2993461"/>
            <a:ext cx="4045058" cy="646331"/>
          </a:xfrm>
          <a:prstGeom prst="rect">
            <a:avLst/>
          </a:prstGeom>
          <a:noFill/>
        </p:spPr>
        <p:txBody>
          <a:bodyPr wrap="square" rtlCol="0">
            <a:spAutoFit/>
          </a:bodyPr>
          <a:lstStyle/>
          <a:p>
            <a:r>
              <a:rPr lang="en-US" b="1" dirty="0">
                <a:solidFill>
                  <a:schemeClr val="bg1"/>
                </a:solidFill>
              </a:rPr>
              <a:t>This is why you name the Authorization and the Expense the same..</a:t>
            </a:r>
          </a:p>
        </p:txBody>
      </p:sp>
      <p:cxnSp>
        <p:nvCxnSpPr>
          <p:cNvPr id="23" name="Straight Arrow Connector 22">
            <a:extLst>
              <a:ext uri="{FF2B5EF4-FFF2-40B4-BE49-F238E27FC236}">
                <a16:creationId xmlns:a16="http://schemas.microsoft.com/office/drawing/2014/main" id="{903A19E0-171D-403E-B48F-A0026CF741DD}"/>
              </a:ext>
            </a:extLst>
          </p:cNvPr>
          <p:cNvCxnSpPr>
            <a:cxnSpLocks/>
          </p:cNvCxnSpPr>
          <p:nvPr/>
        </p:nvCxnSpPr>
        <p:spPr>
          <a:xfrm flipH="1" flipV="1">
            <a:off x="1906292" y="1059757"/>
            <a:ext cx="1418094" cy="193370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1AEDF189-0236-4C50-944F-6FD39C3DEA7D}"/>
              </a:ext>
            </a:extLst>
          </p:cNvPr>
          <p:cNvSpPr/>
          <p:nvPr/>
        </p:nvSpPr>
        <p:spPr>
          <a:xfrm>
            <a:off x="3140304" y="4054064"/>
            <a:ext cx="1181828" cy="40830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E6F8BDD6-A597-4F7A-B562-4FA1F1E07EF8}"/>
              </a:ext>
            </a:extLst>
          </p:cNvPr>
          <p:cNvCxnSpPr>
            <a:cxnSpLocks/>
          </p:cNvCxnSpPr>
          <p:nvPr/>
        </p:nvCxnSpPr>
        <p:spPr>
          <a:xfrm>
            <a:off x="3898248" y="3395717"/>
            <a:ext cx="547272" cy="106665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48D97999-8AD3-47EE-B1E3-8F7ED3A92E3F}"/>
              </a:ext>
            </a:extLst>
          </p:cNvPr>
          <p:cNvSpPr/>
          <p:nvPr/>
        </p:nvSpPr>
        <p:spPr>
          <a:xfrm>
            <a:off x="8953823" y="3770776"/>
            <a:ext cx="2166212" cy="51919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7BAE4E3-2AA3-465A-BFD0-5B4A74FBD1F0}"/>
              </a:ext>
            </a:extLst>
          </p:cNvPr>
          <p:cNvSpPr txBox="1"/>
          <p:nvPr/>
        </p:nvSpPr>
        <p:spPr>
          <a:xfrm>
            <a:off x="10298624" y="5592561"/>
            <a:ext cx="1604074" cy="646331"/>
          </a:xfrm>
          <a:prstGeom prst="rect">
            <a:avLst/>
          </a:prstGeom>
          <a:noFill/>
        </p:spPr>
        <p:txBody>
          <a:bodyPr wrap="square" rtlCol="0">
            <a:spAutoFit/>
          </a:bodyPr>
          <a:lstStyle/>
          <a:p>
            <a:pPr algn="ctr"/>
            <a:r>
              <a:rPr lang="en-US" dirty="0"/>
              <a:t>Also see next slide </a:t>
            </a:r>
          </a:p>
        </p:txBody>
      </p:sp>
    </p:spTree>
    <p:extLst>
      <p:ext uri="{BB962C8B-B14F-4D97-AF65-F5344CB8AC3E}">
        <p14:creationId xmlns:p14="http://schemas.microsoft.com/office/powerpoint/2010/main" val="15195226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C286DC-7E7E-4D81-BCC8-6A76B851A6AF}"/>
              </a:ext>
            </a:extLst>
          </p:cNvPr>
          <p:cNvSpPr>
            <a:spLocks noGrp="1"/>
          </p:cNvSpPr>
          <p:nvPr>
            <p:ph type="sldNum" sz="quarter" idx="12"/>
          </p:nvPr>
        </p:nvSpPr>
        <p:spPr/>
        <p:txBody>
          <a:bodyPr/>
          <a:lstStyle/>
          <a:p>
            <a:fld id="{DAD2728A-7148-4AC7-B942-DF0A90C54A65}" type="slidenum">
              <a:rPr lang="en-US" smtClean="0"/>
              <a:t>66</a:t>
            </a:fld>
            <a:endParaRPr lang="en-US" dirty="0"/>
          </a:p>
        </p:txBody>
      </p:sp>
      <p:pic>
        <p:nvPicPr>
          <p:cNvPr id="4" name="Picture 3">
            <a:extLst>
              <a:ext uri="{FF2B5EF4-FFF2-40B4-BE49-F238E27FC236}">
                <a16:creationId xmlns:a16="http://schemas.microsoft.com/office/drawing/2014/main" id="{281DDA44-A725-42A2-9F56-BD4E7206B404}"/>
              </a:ext>
            </a:extLst>
          </p:cNvPr>
          <p:cNvPicPr>
            <a:picLocks noChangeAspect="1"/>
          </p:cNvPicPr>
          <p:nvPr/>
        </p:nvPicPr>
        <p:blipFill>
          <a:blip r:embed="rId2"/>
          <a:stretch>
            <a:fillRect/>
          </a:stretch>
        </p:blipFill>
        <p:spPr>
          <a:xfrm>
            <a:off x="2376568" y="1895608"/>
            <a:ext cx="6441967" cy="4178354"/>
          </a:xfrm>
          <a:prstGeom prst="rect">
            <a:avLst/>
          </a:prstGeom>
        </p:spPr>
      </p:pic>
      <p:sp>
        <p:nvSpPr>
          <p:cNvPr id="3" name="TextBox 2">
            <a:extLst>
              <a:ext uri="{FF2B5EF4-FFF2-40B4-BE49-F238E27FC236}">
                <a16:creationId xmlns:a16="http://schemas.microsoft.com/office/drawing/2014/main" id="{04B87DB0-30AD-423D-A38C-B9B3E95D4CDE}"/>
              </a:ext>
            </a:extLst>
          </p:cNvPr>
          <p:cNvSpPr txBox="1"/>
          <p:nvPr/>
        </p:nvSpPr>
        <p:spPr>
          <a:xfrm>
            <a:off x="373250" y="955578"/>
            <a:ext cx="11445499" cy="461665"/>
          </a:xfrm>
          <a:prstGeom prst="rect">
            <a:avLst/>
          </a:prstGeom>
          <a:noFill/>
        </p:spPr>
        <p:txBody>
          <a:bodyPr wrap="square" rtlCol="0">
            <a:spAutoFit/>
          </a:bodyPr>
          <a:lstStyle/>
          <a:p>
            <a:r>
              <a:rPr lang="en-US" sz="2400" b="1" dirty="0">
                <a:solidFill>
                  <a:schemeClr val="bg1"/>
                </a:solidFill>
              </a:rPr>
              <a:t>The person asking for the reimbursement will receive a message in the Bell Notification </a:t>
            </a:r>
          </a:p>
        </p:txBody>
      </p:sp>
      <p:sp>
        <p:nvSpPr>
          <p:cNvPr id="5" name="Oval 4">
            <a:extLst>
              <a:ext uri="{FF2B5EF4-FFF2-40B4-BE49-F238E27FC236}">
                <a16:creationId xmlns:a16="http://schemas.microsoft.com/office/drawing/2014/main" id="{9DF3239D-6585-44C3-8580-7744429BF3BE}"/>
              </a:ext>
            </a:extLst>
          </p:cNvPr>
          <p:cNvSpPr/>
          <p:nvPr/>
        </p:nvSpPr>
        <p:spPr>
          <a:xfrm>
            <a:off x="2978337" y="3103244"/>
            <a:ext cx="5238427" cy="105388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7265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D7591-B3F9-4B50-89E3-B220A8ED2F10}"/>
              </a:ext>
            </a:extLst>
          </p:cNvPr>
          <p:cNvSpPr>
            <a:spLocks noGrp="1"/>
          </p:cNvSpPr>
          <p:nvPr>
            <p:ph type="sldNum" sz="quarter" idx="12"/>
          </p:nvPr>
        </p:nvSpPr>
        <p:spPr/>
        <p:txBody>
          <a:bodyPr/>
          <a:lstStyle/>
          <a:p>
            <a:fld id="{DAD2728A-7148-4AC7-B942-DF0A90C54A65}" type="slidenum">
              <a:rPr lang="en-US" smtClean="0"/>
              <a:t>67</a:t>
            </a:fld>
            <a:endParaRPr lang="en-US" dirty="0"/>
          </a:p>
        </p:txBody>
      </p:sp>
      <p:sp>
        <p:nvSpPr>
          <p:cNvPr id="3" name="TextBox 2">
            <a:extLst>
              <a:ext uri="{FF2B5EF4-FFF2-40B4-BE49-F238E27FC236}">
                <a16:creationId xmlns:a16="http://schemas.microsoft.com/office/drawing/2014/main" id="{DDE13052-6197-4195-86DE-4B9CE7CC8FDC}"/>
              </a:ext>
            </a:extLst>
          </p:cNvPr>
          <p:cNvSpPr txBox="1"/>
          <p:nvPr/>
        </p:nvSpPr>
        <p:spPr>
          <a:xfrm>
            <a:off x="1128793" y="1504594"/>
            <a:ext cx="9934414" cy="3477875"/>
          </a:xfrm>
          <a:prstGeom prst="rect">
            <a:avLst/>
          </a:prstGeom>
          <a:noFill/>
        </p:spPr>
        <p:txBody>
          <a:bodyPr wrap="square" rtlCol="0">
            <a:spAutoFit/>
          </a:bodyPr>
          <a:lstStyle/>
          <a:p>
            <a:pPr algn="ctr"/>
            <a:r>
              <a:rPr lang="en-US" sz="4400" dirty="0"/>
              <a:t>Reconciliation </a:t>
            </a:r>
          </a:p>
          <a:p>
            <a:pPr algn="ctr"/>
            <a:r>
              <a:rPr lang="en-US" sz="4400" dirty="0"/>
              <a:t>Future Slides after we go LIVE</a:t>
            </a:r>
          </a:p>
          <a:p>
            <a:pPr algn="ctr"/>
            <a:r>
              <a:rPr lang="en-US" sz="4400" dirty="0"/>
              <a:t> </a:t>
            </a:r>
          </a:p>
          <a:p>
            <a:pPr algn="ctr"/>
            <a:r>
              <a:rPr lang="en-US" sz="4400" dirty="0"/>
              <a:t>We will work with each person one on one to Reconcile February charges in March. </a:t>
            </a:r>
          </a:p>
        </p:txBody>
      </p:sp>
    </p:spTree>
    <p:extLst>
      <p:ext uri="{BB962C8B-B14F-4D97-AF65-F5344CB8AC3E}">
        <p14:creationId xmlns:p14="http://schemas.microsoft.com/office/powerpoint/2010/main" val="3102495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06195A-D748-438F-9C96-EABA4287591D}"/>
              </a:ext>
            </a:extLst>
          </p:cNvPr>
          <p:cNvSpPr>
            <a:spLocks noGrp="1"/>
          </p:cNvSpPr>
          <p:nvPr>
            <p:ph type="sldNum" sz="quarter" idx="12"/>
          </p:nvPr>
        </p:nvSpPr>
        <p:spPr/>
        <p:txBody>
          <a:bodyPr/>
          <a:lstStyle/>
          <a:p>
            <a:fld id="{DAD2728A-7148-4AC7-B942-DF0A90C54A65}" type="slidenum">
              <a:rPr lang="en-US" smtClean="0"/>
              <a:t>7</a:t>
            </a:fld>
            <a:endParaRPr lang="en-US" dirty="0"/>
          </a:p>
        </p:txBody>
      </p:sp>
      <p:pic>
        <p:nvPicPr>
          <p:cNvPr id="6" name="Picture 5">
            <a:extLst>
              <a:ext uri="{FF2B5EF4-FFF2-40B4-BE49-F238E27FC236}">
                <a16:creationId xmlns:a16="http://schemas.microsoft.com/office/drawing/2014/main" id="{F81B48F1-2430-4AE4-A1DA-8C1281403C7C}"/>
              </a:ext>
            </a:extLst>
          </p:cNvPr>
          <p:cNvPicPr>
            <a:picLocks noChangeAspect="1"/>
          </p:cNvPicPr>
          <p:nvPr/>
        </p:nvPicPr>
        <p:blipFill>
          <a:blip r:embed="rId2"/>
          <a:stretch>
            <a:fillRect/>
          </a:stretch>
        </p:blipFill>
        <p:spPr>
          <a:xfrm>
            <a:off x="111095" y="1267476"/>
            <a:ext cx="11909989" cy="4774865"/>
          </a:xfrm>
          <a:prstGeom prst="rect">
            <a:avLst/>
          </a:prstGeom>
        </p:spPr>
      </p:pic>
      <p:sp>
        <p:nvSpPr>
          <p:cNvPr id="8" name="TextBox 7">
            <a:extLst>
              <a:ext uri="{FF2B5EF4-FFF2-40B4-BE49-F238E27FC236}">
                <a16:creationId xmlns:a16="http://schemas.microsoft.com/office/drawing/2014/main" id="{835EEBD5-E15D-4D3D-B555-E1893DDFB474}"/>
              </a:ext>
            </a:extLst>
          </p:cNvPr>
          <p:cNvSpPr txBox="1"/>
          <p:nvPr/>
        </p:nvSpPr>
        <p:spPr>
          <a:xfrm>
            <a:off x="615298" y="122471"/>
            <a:ext cx="10738502" cy="830997"/>
          </a:xfrm>
          <a:prstGeom prst="rect">
            <a:avLst/>
          </a:prstGeom>
          <a:solidFill>
            <a:schemeClr val="tx1"/>
          </a:solidFill>
          <a:ln>
            <a:solidFill>
              <a:schemeClr val="tx1"/>
            </a:solidFill>
          </a:ln>
        </p:spPr>
        <p:txBody>
          <a:bodyPr wrap="square" rtlCol="0">
            <a:spAutoFit/>
          </a:bodyPr>
          <a:lstStyle/>
          <a:p>
            <a:pPr algn="ctr"/>
            <a:r>
              <a:rPr lang="en-US" sz="4800" b="1" dirty="0">
                <a:solidFill>
                  <a:schemeClr val="bg1"/>
                </a:solidFill>
              </a:rPr>
              <a:t>Add Items to Your Cart </a:t>
            </a:r>
            <a:r>
              <a:rPr lang="en-US" sz="4800" dirty="0"/>
              <a:t> </a:t>
            </a:r>
          </a:p>
        </p:txBody>
      </p:sp>
      <p:sp>
        <p:nvSpPr>
          <p:cNvPr id="9" name="TextBox 8">
            <a:extLst>
              <a:ext uri="{FF2B5EF4-FFF2-40B4-BE49-F238E27FC236}">
                <a16:creationId xmlns:a16="http://schemas.microsoft.com/office/drawing/2014/main" id="{96F09CFD-FFA0-4907-B5DD-753A66545938}"/>
              </a:ext>
            </a:extLst>
          </p:cNvPr>
          <p:cNvSpPr txBox="1"/>
          <p:nvPr/>
        </p:nvSpPr>
        <p:spPr>
          <a:xfrm>
            <a:off x="4187437" y="1836509"/>
            <a:ext cx="2204815" cy="276999"/>
          </a:xfrm>
          <a:prstGeom prst="rect">
            <a:avLst/>
          </a:prstGeom>
          <a:noFill/>
        </p:spPr>
        <p:txBody>
          <a:bodyPr wrap="square" rtlCol="0">
            <a:spAutoFit/>
          </a:bodyPr>
          <a:lstStyle/>
          <a:p>
            <a:r>
              <a:rPr lang="en-US" sz="1200" b="1" dirty="0">
                <a:solidFill>
                  <a:srgbClr val="00B050"/>
                </a:solidFill>
              </a:rPr>
              <a:t>#3 (previous screen) </a:t>
            </a:r>
          </a:p>
        </p:txBody>
      </p:sp>
      <p:sp>
        <p:nvSpPr>
          <p:cNvPr id="10" name="TextBox 9">
            <a:extLst>
              <a:ext uri="{FF2B5EF4-FFF2-40B4-BE49-F238E27FC236}">
                <a16:creationId xmlns:a16="http://schemas.microsoft.com/office/drawing/2014/main" id="{E2BA33D0-410F-4729-935A-EF0BA3A45009}"/>
              </a:ext>
            </a:extLst>
          </p:cNvPr>
          <p:cNvSpPr txBox="1"/>
          <p:nvPr/>
        </p:nvSpPr>
        <p:spPr>
          <a:xfrm>
            <a:off x="111095" y="2210778"/>
            <a:ext cx="1298961" cy="1154162"/>
          </a:xfrm>
          <a:prstGeom prst="rect">
            <a:avLst/>
          </a:prstGeom>
          <a:noFill/>
        </p:spPr>
        <p:txBody>
          <a:bodyPr wrap="square" rtlCol="0">
            <a:spAutoFit/>
          </a:bodyPr>
          <a:lstStyle/>
          <a:p>
            <a:pPr algn="ctr"/>
            <a:r>
              <a:rPr lang="en-US" sz="1100" dirty="0">
                <a:highlight>
                  <a:srgbClr val="FFFF00"/>
                </a:highlight>
              </a:rPr>
              <a:t>#4 Item Description</a:t>
            </a:r>
          </a:p>
          <a:p>
            <a:pPr algn="ctr"/>
            <a:r>
              <a:rPr lang="en-US" sz="1400" dirty="0">
                <a:highlight>
                  <a:srgbClr val="FFFF00"/>
                </a:highlight>
              </a:rPr>
              <a:t> </a:t>
            </a:r>
            <a:r>
              <a:rPr lang="en-US" sz="1100" dirty="0">
                <a:highlight>
                  <a:srgbClr val="FFFF00"/>
                </a:highlight>
              </a:rPr>
              <a:t>of EACH ITEM(separately)  so the software can link the invoice to the po </a:t>
            </a:r>
            <a:endParaRPr lang="en-US" sz="1400" dirty="0">
              <a:highlight>
                <a:srgbClr val="FFFF00"/>
              </a:highlight>
            </a:endParaRPr>
          </a:p>
        </p:txBody>
      </p:sp>
      <p:sp>
        <p:nvSpPr>
          <p:cNvPr id="12" name="TextBox 11">
            <a:extLst>
              <a:ext uri="{FF2B5EF4-FFF2-40B4-BE49-F238E27FC236}">
                <a16:creationId xmlns:a16="http://schemas.microsoft.com/office/drawing/2014/main" id="{BAA564F7-5E74-4CB2-9ED0-531C0CFAABB3}"/>
              </a:ext>
            </a:extLst>
          </p:cNvPr>
          <p:cNvSpPr txBox="1"/>
          <p:nvPr/>
        </p:nvSpPr>
        <p:spPr>
          <a:xfrm>
            <a:off x="4472122" y="2406665"/>
            <a:ext cx="1666430" cy="1107996"/>
          </a:xfrm>
          <a:prstGeom prst="rect">
            <a:avLst/>
          </a:prstGeom>
          <a:noFill/>
        </p:spPr>
        <p:txBody>
          <a:bodyPr wrap="square" rtlCol="0">
            <a:spAutoFit/>
          </a:bodyPr>
          <a:lstStyle/>
          <a:p>
            <a:r>
              <a:rPr lang="en-US" sz="1100" dirty="0">
                <a:highlight>
                  <a:srgbClr val="FFFF00"/>
                </a:highlight>
              </a:rPr>
              <a:t>#5 Category name is a # - click the magnify glass to search</a:t>
            </a:r>
          </a:p>
          <a:p>
            <a:r>
              <a:rPr lang="en-US" sz="1100" dirty="0">
                <a:highlight>
                  <a:srgbClr val="FFFF00"/>
                </a:highlight>
              </a:rPr>
              <a:t> </a:t>
            </a:r>
            <a:endParaRPr lang="en-US" sz="600" dirty="0">
              <a:highlight>
                <a:srgbClr val="FFFF00"/>
              </a:highlight>
            </a:endParaRPr>
          </a:p>
          <a:p>
            <a:r>
              <a:rPr lang="en-US" sz="1100" dirty="0">
                <a:highlight>
                  <a:srgbClr val="FFFF00"/>
                </a:highlight>
              </a:rPr>
              <a:t>#6- Qty </a:t>
            </a:r>
          </a:p>
          <a:p>
            <a:r>
              <a:rPr lang="en-US" sz="1100" dirty="0">
                <a:highlight>
                  <a:srgbClr val="FFFF00"/>
                </a:highlight>
              </a:rPr>
              <a:t>#7 – UOM name – EACH </a:t>
            </a:r>
            <a:endParaRPr lang="en-US" sz="2400" dirty="0">
              <a:highlight>
                <a:srgbClr val="FFFF00"/>
              </a:highlight>
            </a:endParaRPr>
          </a:p>
        </p:txBody>
      </p:sp>
      <p:sp>
        <p:nvSpPr>
          <p:cNvPr id="14" name="TextBox 13">
            <a:extLst>
              <a:ext uri="{FF2B5EF4-FFF2-40B4-BE49-F238E27FC236}">
                <a16:creationId xmlns:a16="http://schemas.microsoft.com/office/drawing/2014/main" id="{23D9CC7F-0108-4269-966C-F5C45390B495}"/>
              </a:ext>
            </a:extLst>
          </p:cNvPr>
          <p:cNvSpPr txBox="1"/>
          <p:nvPr/>
        </p:nvSpPr>
        <p:spPr>
          <a:xfrm>
            <a:off x="4515028" y="3704887"/>
            <a:ext cx="1837346" cy="261610"/>
          </a:xfrm>
          <a:prstGeom prst="rect">
            <a:avLst/>
          </a:prstGeom>
          <a:noFill/>
        </p:spPr>
        <p:txBody>
          <a:bodyPr wrap="square" rtlCol="0">
            <a:spAutoFit/>
          </a:bodyPr>
          <a:lstStyle/>
          <a:p>
            <a:r>
              <a:rPr lang="en-US" sz="1100" dirty="0">
                <a:highlight>
                  <a:srgbClr val="FFFF00"/>
                </a:highlight>
              </a:rPr>
              <a:t>#8 Price for each </a:t>
            </a:r>
          </a:p>
        </p:txBody>
      </p:sp>
      <p:sp>
        <p:nvSpPr>
          <p:cNvPr id="15" name="TextBox 14">
            <a:extLst>
              <a:ext uri="{FF2B5EF4-FFF2-40B4-BE49-F238E27FC236}">
                <a16:creationId xmlns:a16="http://schemas.microsoft.com/office/drawing/2014/main" id="{1DCEE123-5509-44AC-BF5D-8E9774A01B3C}"/>
              </a:ext>
            </a:extLst>
          </p:cNvPr>
          <p:cNvSpPr txBox="1"/>
          <p:nvPr/>
        </p:nvSpPr>
        <p:spPr>
          <a:xfrm>
            <a:off x="3708874" y="4453451"/>
            <a:ext cx="1580971" cy="430887"/>
          </a:xfrm>
          <a:prstGeom prst="rect">
            <a:avLst/>
          </a:prstGeom>
          <a:noFill/>
        </p:spPr>
        <p:txBody>
          <a:bodyPr wrap="square" rtlCol="0">
            <a:spAutoFit/>
          </a:bodyPr>
          <a:lstStyle/>
          <a:p>
            <a:pPr algn="ctr"/>
            <a:r>
              <a:rPr lang="en-US" sz="1100" b="1" dirty="0">
                <a:solidFill>
                  <a:srgbClr val="00B050"/>
                </a:solidFill>
              </a:rPr>
              <a:t>Urgent </a:t>
            </a:r>
          </a:p>
          <a:p>
            <a:pPr algn="ctr"/>
            <a:r>
              <a:rPr lang="en-US" sz="1100" b="1" dirty="0">
                <a:solidFill>
                  <a:srgbClr val="00B050"/>
                </a:solidFill>
              </a:rPr>
              <a:t>See informational slide </a:t>
            </a:r>
          </a:p>
        </p:txBody>
      </p:sp>
      <p:sp>
        <p:nvSpPr>
          <p:cNvPr id="16" name="TextBox 15">
            <a:extLst>
              <a:ext uri="{FF2B5EF4-FFF2-40B4-BE49-F238E27FC236}">
                <a16:creationId xmlns:a16="http://schemas.microsoft.com/office/drawing/2014/main" id="{8A262002-D415-462D-B58C-9B7F04841381}"/>
              </a:ext>
            </a:extLst>
          </p:cNvPr>
          <p:cNvSpPr txBox="1"/>
          <p:nvPr/>
        </p:nvSpPr>
        <p:spPr>
          <a:xfrm>
            <a:off x="9982200" y="2026112"/>
            <a:ext cx="1785359" cy="430887"/>
          </a:xfrm>
          <a:prstGeom prst="rect">
            <a:avLst/>
          </a:prstGeom>
          <a:noFill/>
        </p:spPr>
        <p:txBody>
          <a:bodyPr wrap="square" rtlCol="0">
            <a:spAutoFit/>
          </a:bodyPr>
          <a:lstStyle/>
          <a:p>
            <a:pPr algn="ctr"/>
            <a:r>
              <a:rPr lang="en-US" sz="1100" dirty="0">
                <a:highlight>
                  <a:srgbClr val="FFFF00"/>
                </a:highlight>
              </a:rPr>
              <a:t>#9 Select Supplier </a:t>
            </a:r>
          </a:p>
          <a:p>
            <a:pPr algn="ctr"/>
            <a:r>
              <a:rPr lang="en-US" sz="1100" dirty="0">
                <a:highlight>
                  <a:srgbClr val="FFFF00"/>
                </a:highlight>
              </a:rPr>
              <a:t>Generates as you type </a:t>
            </a:r>
          </a:p>
        </p:txBody>
      </p:sp>
      <p:sp>
        <p:nvSpPr>
          <p:cNvPr id="17" name="TextBox 16">
            <a:extLst>
              <a:ext uri="{FF2B5EF4-FFF2-40B4-BE49-F238E27FC236}">
                <a16:creationId xmlns:a16="http://schemas.microsoft.com/office/drawing/2014/main" id="{8B982143-D9F0-4C57-B434-A9E199A72A80}"/>
              </a:ext>
            </a:extLst>
          </p:cNvPr>
          <p:cNvSpPr txBox="1"/>
          <p:nvPr/>
        </p:nvSpPr>
        <p:spPr>
          <a:xfrm>
            <a:off x="9999112" y="3009055"/>
            <a:ext cx="1452785" cy="600164"/>
          </a:xfrm>
          <a:prstGeom prst="rect">
            <a:avLst/>
          </a:prstGeom>
          <a:noFill/>
        </p:spPr>
        <p:txBody>
          <a:bodyPr wrap="square" rtlCol="0">
            <a:spAutoFit/>
          </a:bodyPr>
          <a:lstStyle/>
          <a:p>
            <a:pPr algn="ctr"/>
            <a:r>
              <a:rPr lang="en-US" sz="1100" b="1" dirty="0">
                <a:solidFill>
                  <a:srgbClr val="00B050"/>
                </a:solidFill>
              </a:rPr>
              <a:t>Supplier Contact information will fill in when we go live</a:t>
            </a:r>
            <a:r>
              <a:rPr lang="en-US" sz="1100" dirty="0"/>
              <a:t>. </a:t>
            </a:r>
          </a:p>
        </p:txBody>
      </p:sp>
      <p:sp>
        <p:nvSpPr>
          <p:cNvPr id="18" name="TextBox 17">
            <a:extLst>
              <a:ext uri="{FF2B5EF4-FFF2-40B4-BE49-F238E27FC236}">
                <a16:creationId xmlns:a16="http://schemas.microsoft.com/office/drawing/2014/main" id="{8E0ABD81-25B9-46C5-95E9-A66CC2973AD6}"/>
              </a:ext>
            </a:extLst>
          </p:cNvPr>
          <p:cNvSpPr txBox="1"/>
          <p:nvPr/>
        </p:nvSpPr>
        <p:spPr>
          <a:xfrm>
            <a:off x="10359282" y="4198034"/>
            <a:ext cx="1661802" cy="261610"/>
          </a:xfrm>
          <a:prstGeom prst="rect">
            <a:avLst/>
          </a:prstGeom>
          <a:noFill/>
        </p:spPr>
        <p:txBody>
          <a:bodyPr wrap="square" rtlCol="0">
            <a:spAutoFit/>
          </a:bodyPr>
          <a:lstStyle/>
          <a:p>
            <a:r>
              <a:rPr lang="en-US" sz="1100" dirty="0">
                <a:highlight>
                  <a:srgbClr val="FFFF00"/>
                </a:highlight>
              </a:rPr>
              <a:t>#10  location of delivery</a:t>
            </a:r>
          </a:p>
        </p:txBody>
      </p:sp>
      <p:cxnSp>
        <p:nvCxnSpPr>
          <p:cNvPr id="20" name="Straight Arrow Connector 19">
            <a:extLst>
              <a:ext uri="{FF2B5EF4-FFF2-40B4-BE49-F238E27FC236}">
                <a16:creationId xmlns:a16="http://schemas.microsoft.com/office/drawing/2014/main" id="{D1EFA498-16D8-465B-84DB-6C36FCE3B6ED}"/>
              </a:ext>
            </a:extLst>
          </p:cNvPr>
          <p:cNvCxnSpPr/>
          <p:nvPr/>
        </p:nvCxnSpPr>
        <p:spPr>
          <a:xfrm>
            <a:off x="1333144" y="2795937"/>
            <a:ext cx="69220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DF02656-02D2-4FF0-A469-B2E3E38AB16D}"/>
              </a:ext>
            </a:extLst>
          </p:cNvPr>
          <p:cNvCxnSpPr>
            <a:cxnSpLocks/>
          </p:cNvCxnSpPr>
          <p:nvPr/>
        </p:nvCxnSpPr>
        <p:spPr>
          <a:xfrm flipH="1">
            <a:off x="3708874" y="2703220"/>
            <a:ext cx="806154" cy="18543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D5F3FE2-DD42-4D8A-8DBE-6AC21BF4AACF}"/>
              </a:ext>
            </a:extLst>
          </p:cNvPr>
          <p:cNvCxnSpPr>
            <a:cxnSpLocks/>
          </p:cNvCxnSpPr>
          <p:nvPr/>
        </p:nvCxnSpPr>
        <p:spPr>
          <a:xfrm flipH="1">
            <a:off x="2751746" y="3195664"/>
            <a:ext cx="1720377" cy="1563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34D1C66-2E98-4348-8626-92604CFF691C}"/>
              </a:ext>
            </a:extLst>
          </p:cNvPr>
          <p:cNvCxnSpPr>
            <a:cxnSpLocks/>
          </p:cNvCxnSpPr>
          <p:nvPr/>
        </p:nvCxnSpPr>
        <p:spPr>
          <a:xfrm flipH="1">
            <a:off x="3781603" y="3375609"/>
            <a:ext cx="673607" cy="3513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12B7461-A52C-4DB6-AF7A-0330738FB5C8}"/>
              </a:ext>
            </a:extLst>
          </p:cNvPr>
          <p:cNvCxnSpPr>
            <a:cxnSpLocks/>
            <a:stCxn id="14" idx="1"/>
          </p:cNvCxnSpPr>
          <p:nvPr/>
        </p:nvCxnSpPr>
        <p:spPr>
          <a:xfrm flipH="1" flipV="1">
            <a:off x="3093578" y="3704886"/>
            <a:ext cx="1421450" cy="13080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D32D486-3E64-49C2-8FC5-1489A7CFC9AD}"/>
              </a:ext>
            </a:extLst>
          </p:cNvPr>
          <p:cNvCxnSpPr>
            <a:cxnSpLocks/>
          </p:cNvCxnSpPr>
          <p:nvPr/>
        </p:nvCxnSpPr>
        <p:spPr>
          <a:xfrm flipH="1">
            <a:off x="9724758" y="2241555"/>
            <a:ext cx="514884" cy="9271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F9251CE-0C5A-4185-BB68-C857FE05D52F}"/>
              </a:ext>
            </a:extLst>
          </p:cNvPr>
          <p:cNvCxnSpPr>
            <a:cxnSpLocks/>
          </p:cNvCxnSpPr>
          <p:nvPr/>
        </p:nvCxnSpPr>
        <p:spPr>
          <a:xfrm flipH="1">
            <a:off x="9668944" y="4328839"/>
            <a:ext cx="62651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3" name="Right Bracket 42">
            <a:extLst>
              <a:ext uri="{FF2B5EF4-FFF2-40B4-BE49-F238E27FC236}">
                <a16:creationId xmlns:a16="http://schemas.microsoft.com/office/drawing/2014/main" id="{57902EA8-D260-4C6C-A619-52CF38E9E8C5}"/>
              </a:ext>
            </a:extLst>
          </p:cNvPr>
          <p:cNvSpPr/>
          <p:nvPr/>
        </p:nvSpPr>
        <p:spPr>
          <a:xfrm>
            <a:off x="9668944" y="2854014"/>
            <a:ext cx="313256" cy="91440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F6126CB1-E7C4-4CB6-B4CC-403A631C3B84}"/>
              </a:ext>
            </a:extLst>
          </p:cNvPr>
          <p:cNvCxnSpPr>
            <a:cxnSpLocks/>
          </p:cNvCxnSpPr>
          <p:nvPr/>
        </p:nvCxnSpPr>
        <p:spPr>
          <a:xfrm flipH="1">
            <a:off x="3572142" y="1957918"/>
            <a:ext cx="57257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08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0CE08C-E598-45C6-A6C9-6CA2CC69A02F}"/>
              </a:ext>
            </a:extLst>
          </p:cNvPr>
          <p:cNvSpPr>
            <a:spLocks noGrp="1"/>
          </p:cNvSpPr>
          <p:nvPr>
            <p:ph type="sldNum" sz="quarter" idx="12"/>
          </p:nvPr>
        </p:nvSpPr>
        <p:spPr/>
        <p:txBody>
          <a:bodyPr/>
          <a:lstStyle/>
          <a:p>
            <a:fld id="{DAD2728A-7148-4AC7-B942-DF0A90C54A65}" type="slidenum">
              <a:rPr lang="en-US" smtClean="0"/>
              <a:t>8</a:t>
            </a:fld>
            <a:endParaRPr lang="en-US" dirty="0"/>
          </a:p>
        </p:txBody>
      </p:sp>
      <p:pic>
        <p:nvPicPr>
          <p:cNvPr id="6" name="Picture 5">
            <a:extLst>
              <a:ext uri="{FF2B5EF4-FFF2-40B4-BE49-F238E27FC236}">
                <a16:creationId xmlns:a16="http://schemas.microsoft.com/office/drawing/2014/main" id="{EBA43F33-18A9-4CF3-8C4F-6BCB4ADE2138}"/>
              </a:ext>
            </a:extLst>
          </p:cNvPr>
          <p:cNvPicPr>
            <a:picLocks noChangeAspect="1"/>
          </p:cNvPicPr>
          <p:nvPr/>
        </p:nvPicPr>
        <p:blipFill>
          <a:blip r:embed="rId2"/>
          <a:stretch>
            <a:fillRect/>
          </a:stretch>
        </p:blipFill>
        <p:spPr>
          <a:xfrm>
            <a:off x="256374" y="3499799"/>
            <a:ext cx="3747825" cy="3086100"/>
          </a:xfrm>
          <a:prstGeom prst="rect">
            <a:avLst/>
          </a:prstGeom>
        </p:spPr>
      </p:pic>
      <p:pic>
        <p:nvPicPr>
          <p:cNvPr id="10" name="Picture 9">
            <a:extLst>
              <a:ext uri="{FF2B5EF4-FFF2-40B4-BE49-F238E27FC236}">
                <a16:creationId xmlns:a16="http://schemas.microsoft.com/office/drawing/2014/main" id="{F23810D8-0DBD-4758-AEDB-18F58CDA1A1B}"/>
              </a:ext>
            </a:extLst>
          </p:cNvPr>
          <p:cNvPicPr>
            <a:picLocks noChangeAspect="1"/>
          </p:cNvPicPr>
          <p:nvPr/>
        </p:nvPicPr>
        <p:blipFill>
          <a:blip r:embed="rId3"/>
          <a:stretch>
            <a:fillRect/>
          </a:stretch>
        </p:blipFill>
        <p:spPr>
          <a:xfrm>
            <a:off x="4608895" y="3519279"/>
            <a:ext cx="7157815" cy="3086100"/>
          </a:xfrm>
          <a:prstGeom prst="rect">
            <a:avLst/>
          </a:prstGeom>
        </p:spPr>
      </p:pic>
      <p:pic>
        <p:nvPicPr>
          <p:cNvPr id="12" name="Picture 11">
            <a:extLst>
              <a:ext uri="{FF2B5EF4-FFF2-40B4-BE49-F238E27FC236}">
                <a16:creationId xmlns:a16="http://schemas.microsoft.com/office/drawing/2014/main" id="{6628AE98-7BCB-4640-84B4-6F1BCE69F0F2}"/>
              </a:ext>
            </a:extLst>
          </p:cNvPr>
          <p:cNvPicPr>
            <a:picLocks noChangeAspect="1"/>
          </p:cNvPicPr>
          <p:nvPr/>
        </p:nvPicPr>
        <p:blipFill>
          <a:blip r:embed="rId4"/>
          <a:stretch>
            <a:fillRect/>
          </a:stretch>
        </p:blipFill>
        <p:spPr>
          <a:xfrm>
            <a:off x="281163" y="551915"/>
            <a:ext cx="11485547" cy="2906309"/>
          </a:xfrm>
          <a:prstGeom prst="rect">
            <a:avLst/>
          </a:prstGeom>
        </p:spPr>
      </p:pic>
      <p:sp>
        <p:nvSpPr>
          <p:cNvPr id="13" name="Rectangle 12">
            <a:extLst>
              <a:ext uri="{FF2B5EF4-FFF2-40B4-BE49-F238E27FC236}">
                <a16:creationId xmlns:a16="http://schemas.microsoft.com/office/drawing/2014/main" id="{5AA2F930-4D32-4F3E-8C12-E93C1249DBBC}"/>
              </a:ext>
            </a:extLst>
          </p:cNvPr>
          <p:cNvSpPr/>
          <p:nvPr/>
        </p:nvSpPr>
        <p:spPr>
          <a:xfrm>
            <a:off x="794759" y="77094"/>
            <a:ext cx="10485690" cy="4101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843D06D-68BE-4946-BA3A-977AD0A2DEF4}"/>
              </a:ext>
            </a:extLst>
          </p:cNvPr>
          <p:cNvSpPr txBox="1"/>
          <p:nvPr/>
        </p:nvSpPr>
        <p:spPr>
          <a:xfrm>
            <a:off x="1640793" y="51360"/>
            <a:ext cx="8144142" cy="461665"/>
          </a:xfrm>
          <a:prstGeom prst="rect">
            <a:avLst/>
          </a:prstGeom>
          <a:noFill/>
        </p:spPr>
        <p:txBody>
          <a:bodyPr wrap="square" rtlCol="0">
            <a:spAutoFit/>
          </a:bodyPr>
          <a:lstStyle/>
          <a:p>
            <a:pPr algn="ctr"/>
            <a:r>
              <a:rPr lang="en-US" sz="2400" b="1" dirty="0">
                <a:solidFill>
                  <a:schemeClr val="bg1"/>
                </a:solidFill>
              </a:rPr>
              <a:t>Bottom Portion of the Same page </a:t>
            </a:r>
          </a:p>
        </p:txBody>
      </p:sp>
      <p:sp>
        <p:nvSpPr>
          <p:cNvPr id="15" name="TextBox 14">
            <a:extLst>
              <a:ext uri="{FF2B5EF4-FFF2-40B4-BE49-F238E27FC236}">
                <a16:creationId xmlns:a16="http://schemas.microsoft.com/office/drawing/2014/main" id="{9FE6BF83-843C-454D-A654-8CFC26356EEB}"/>
              </a:ext>
            </a:extLst>
          </p:cNvPr>
          <p:cNvSpPr txBox="1"/>
          <p:nvPr/>
        </p:nvSpPr>
        <p:spPr>
          <a:xfrm>
            <a:off x="2794474" y="1975845"/>
            <a:ext cx="2623559" cy="430887"/>
          </a:xfrm>
          <a:prstGeom prst="rect">
            <a:avLst/>
          </a:prstGeom>
          <a:noFill/>
        </p:spPr>
        <p:txBody>
          <a:bodyPr wrap="square" rtlCol="0">
            <a:spAutoFit/>
          </a:bodyPr>
          <a:lstStyle/>
          <a:p>
            <a:pPr algn="ctr"/>
            <a:r>
              <a:rPr lang="en-US" sz="1100" dirty="0">
                <a:highlight>
                  <a:srgbClr val="FFFF00"/>
                </a:highlight>
              </a:rPr>
              <a:t>#11 Click on blue box to put in your </a:t>
            </a:r>
            <a:r>
              <a:rPr lang="en-US" sz="1100" dirty="0" err="1">
                <a:highlight>
                  <a:srgbClr val="FFFF00"/>
                </a:highlight>
              </a:rPr>
              <a:t>gl</a:t>
            </a:r>
            <a:r>
              <a:rPr lang="en-US" sz="1100" dirty="0">
                <a:highlight>
                  <a:srgbClr val="FFFF00"/>
                </a:highlight>
              </a:rPr>
              <a:t> code</a:t>
            </a:r>
          </a:p>
          <a:p>
            <a:pPr algn="ctr"/>
            <a:r>
              <a:rPr lang="en-US" sz="1100" dirty="0">
                <a:highlight>
                  <a:srgbClr val="FFFF00"/>
                </a:highlight>
              </a:rPr>
              <a:t>Opens this box to input  </a:t>
            </a:r>
          </a:p>
        </p:txBody>
      </p:sp>
      <p:cxnSp>
        <p:nvCxnSpPr>
          <p:cNvPr id="17" name="Straight Arrow Connector 16">
            <a:extLst>
              <a:ext uri="{FF2B5EF4-FFF2-40B4-BE49-F238E27FC236}">
                <a16:creationId xmlns:a16="http://schemas.microsoft.com/office/drawing/2014/main" id="{03ECB316-0126-4A96-A34B-0CCFA5823327}"/>
              </a:ext>
            </a:extLst>
          </p:cNvPr>
          <p:cNvCxnSpPr>
            <a:cxnSpLocks/>
          </p:cNvCxnSpPr>
          <p:nvPr/>
        </p:nvCxnSpPr>
        <p:spPr>
          <a:xfrm>
            <a:off x="1939895" y="2106650"/>
            <a:ext cx="854579" cy="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03B2F63-8BCB-44C6-B2A2-36A1270086BE}"/>
              </a:ext>
            </a:extLst>
          </p:cNvPr>
          <p:cNvCxnSpPr>
            <a:cxnSpLocks/>
          </p:cNvCxnSpPr>
          <p:nvPr/>
        </p:nvCxnSpPr>
        <p:spPr>
          <a:xfrm flipV="1">
            <a:off x="2401368" y="2259050"/>
            <a:ext cx="545506" cy="1954027"/>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836DD57-1089-47BA-AA57-CEBA0324230D}"/>
              </a:ext>
            </a:extLst>
          </p:cNvPr>
          <p:cNvSpPr txBox="1"/>
          <p:nvPr/>
        </p:nvSpPr>
        <p:spPr>
          <a:xfrm>
            <a:off x="7614303" y="1218800"/>
            <a:ext cx="5204389" cy="261610"/>
          </a:xfrm>
          <a:prstGeom prst="rect">
            <a:avLst/>
          </a:prstGeom>
          <a:noFill/>
        </p:spPr>
        <p:txBody>
          <a:bodyPr wrap="square" rtlCol="0">
            <a:spAutoFit/>
          </a:bodyPr>
          <a:lstStyle/>
          <a:p>
            <a:r>
              <a:rPr lang="en-US" sz="1100" b="1" dirty="0">
                <a:solidFill>
                  <a:srgbClr val="00B050"/>
                </a:solidFill>
              </a:rPr>
              <a:t>Automatically fills in from above information you put in </a:t>
            </a:r>
          </a:p>
        </p:txBody>
      </p:sp>
      <p:cxnSp>
        <p:nvCxnSpPr>
          <p:cNvPr id="25" name="Straight Arrow Connector 24">
            <a:extLst>
              <a:ext uri="{FF2B5EF4-FFF2-40B4-BE49-F238E27FC236}">
                <a16:creationId xmlns:a16="http://schemas.microsoft.com/office/drawing/2014/main" id="{5F2CCE1C-F4FD-4071-B284-7739BD4287D8}"/>
              </a:ext>
            </a:extLst>
          </p:cNvPr>
          <p:cNvCxnSpPr/>
          <p:nvPr/>
        </p:nvCxnSpPr>
        <p:spPr>
          <a:xfrm flipH="1">
            <a:off x="9152546" y="1426270"/>
            <a:ext cx="1811708" cy="32750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8811DC4-911B-4ABA-A5C6-DE38A9F53F08}"/>
              </a:ext>
            </a:extLst>
          </p:cNvPr>
          <p:cNvSpPr/>
          <p:nvPr/>
        </p:nvSpPr>
        <p:spPr>
          <a:xfrm>
            <a:off x="5802594" y="2896413"/>
            <a:ext cx="1093862" cy="42062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C4BD1F50-ECE7-445A-9FAE-5FA30CD25253}"/>
              </a:ext>
            </a:extLst>
          </p:cNvPr>
          <p:cNvCxnSpPr/>
          <p:nvPr/>
        </p:nvCxnSpPr>
        <p:spPr>
          <a:xfrm>
            <a:off x="6674265" y="3328932"/>
            <a:ext cx="0" cy="116735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EA0A4BF-1D8D-430C-A411-BA5CBAC00DCB}"/>
              </a:ext>
            </a:extLst>
          </p:cNvPr>
          <p:cNvSpPr txBox="1"/>
          <p:nvPr/>
        </p:nvSpPr>
        <p:spPr>
          <a:xfrm>
            <a:off x="7387842" y="2974453"/>
            <a:ext cx="3439679" cy="261610"/>
          </a:xfrm>
          <a:prstGeom prst="rect">
            <a:avLst/>
          </a:prstGeom>
          <a:noFill/>
        </p:spPr>
        <p:txBody>
          <a:bodyPr wrap="square" rtlCol="0">
            <a:spAutoFit/>
          </a:bodyPr>
          <a:lstStyle/>
          <a:p>
            <a:r>
              <a:rPr lang="en-US" sz="1100" dirty="0">
                <a:highlight>
                  <a:srgbClr val="FFFF00"/>
                </a:highlight>
              </a:rPr>
              <a:t>#12 Click the + to Attach your quote / Amazon Order </a:t>
            </a:r>
          </a:p>
        </p:txBody>
      </p:sp>
      <p:cxnSp>
        <p:nvCxnSpPr>
          <p:cNvPr id="31" name="Straight Arrow Connector 30">
            <a:extLst>
              <a:ext uri="{FF2B5EF4-FFF2-40B4-BE49-F238E27FC236}">
                <a16:creationId xmlns:a16="http://schemas.microsoft.com/office/drawing/2014/main" id="{FBF150A7-CE37-4391-9FA5-56B269FB55B0}"/>
              </a:ext>
            </a:extLst>
          </p:cNvPr>
          <p:cNvCxnSpPr>
            <a:cxnSpLocks/>
            <a:stCxn id="29" idx="1"/>
          </p:cNvCxnSpPr>
          <p:nvPr/>
        </p:nvCxnSpPr>
        <p:spPr>
          <a:xfrm flipH="1">
            <a:off x="6973368" y="3105258"/>
            <a:ext cx="414474" cy="146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85DE5AB-82B3-4EE8-9CB6-E3A2AE097557}"/>
              </a:ext>
            </a:extLst>
          </p:cNvPr>
          <p:cNvSpPr txBox="1"/>
          <p:nvPr/>
        </p:nvSpPr>
        <p:spPr>
          <a:xfrm>
            <a:off x="3927287" y="1002270"/>
            <a:ext cx="3046081" cy="261610"/>
          </a:xfrm>
          <a:prstGeom prst="rect">
            <a:avLst/>
          </a:prstGeom>
          <a:noFill/>
        </p:spPr>
        <p:txBody>
          <a:bodyPr wrap="square" rtlCol="0">
            <a:spAutoFit/>
          </a:bodyPr>
          <a:lstStyle/>
          <a:p>
            <a:r>
              <a:rPr lang="en-US" sz="1100" b="1" dirty="0">
                <a:solidFill>
                  <a:srgbClr val="00B050"/>
                </a:solidFill>
              </a:rPr>
              <a:t>See informational slide for more details on icons  </a:t>
            </a:r>
          </a:p>
        </p:txBody>
      </p:sp>
    </p:spTree>
    <p:extLst>
      <p:ext uri="{BB962C8B-B14F-4D97-AF65-F5344CB8AC3E}">
        <p14:creationId xmlns:p14="http://schemas.microsoft.com/office/powerpoint/2010/main" val="352301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A34518-031B-48D4-B802-18D0DC852CCD}"/>
              </a:ext>
            </a:extLst>
          </p:cNvPr>
          <p:cNvSpPr>
            <a:spLocks noGrp="1"/>
          </p:cNvSpPr>
          <p:nvPr>
            <p:ph type="sldNum" sz="quarter" idx="12"/>
          </p:nvPr>
        </p:nvSpPr>
        <p:spPr/>
        <p:txBody>
          <a:bodyPr/>
          <a:lstStyle/>
          <a:p>
            <a:fld id="{DAD2728A-7148-4AC7-B942-DF0A90C54A65}" type="slidenum">
              <a:rPr lang="en-US" smtClean="0"/>
              <a:t>9</a:t>
            </a:fld>
            <a:endParaRPr lang="en-US" dirty="0"/>
          </a:p>
        </p:txBody>
      </p:sp>
      <p:pic>
        <p:nvPicPr>
          <p:cNvPr id="4" name="Picture 3">
            <a:extLst>
              <a:ext uri="{FF2B5EF4-FFF2-40B4-BE49-F238E27FC236}">
                <a16:creationId xmlns:a16="http://schemas.microsoft.com/office/drawing/2014/main" id="{DBB222EC-9BAD-4B4B-98CB-F0BC48BE932C}"/>
              </a:ext>
            </a:extLst>
          </p:cNvPr>
          <p:cNvPicPr>
            <a:picLocks noChangeAspect="1"/>
          </p:cNvPicPr>
          <p:nvPr/>
        </p:nvPicPr>
        <p:blipFill>
          <a:blip r:embed="rId2"/>
          <a:stretch>
            <a:fillRect/>
          </a:stretch>
        </p:blipFill>
        <p:spPr>
          <a:xfrm>
            <a:off x="102430" y="-1"/>
            <a:ext cx="2825453" cy="4200041"/>
          </a:xfrm>
          <a:prstGeom prst="rect">
            <a:avLst/>
          </a:prstGeom>
        </p:spPr>
      </p:pic>
      <p:pic>
        <p:nvPicPr>
          <p:cNvPr id="6" name="Picture 5">
            <a:extLst>
              <a:ext uri="{FF2B5EF4-FFF2-40B4-BE49-F238E27FC236}">
                <a16:creationId xmlns:a16="http://schemas.microsoft.com/office/drawing/2014/main" id="{6B716A34-B3D4-4904-9A49-ACD86D4FECCE}"/>
              </a:ext>
            </a:extLst>
          </p:cNvPr>
          <p:cNvPicPr>
            <a:picLocks noChangeAspect="1"/>
          </p:cNvPicPr>
          <p:nvPr/>
        </p:nvPicPr>
        <p:blipFill>
          <a:blip r:embed="rId3"/>
          <a:stretch>
            <a:fillRect/>
          </a:stretch>
        </p:blipFill>
        <p:spPr>
          <a:xfrm>
            <a:off x="2970687" y="1841993"/>
            <a:ext cx="3391968" cy="2460495"/>
          </a:xfrm>
          <a:prstGeom prst="rect">
            <a:avLst/>
          </a:prstGeom>
        </p:spPr>
      </p:pic>
      <p:pic>
        <p:nvPicPr>
          <p:cNvPr id="8" name="Picture 7">
            <a:extLst>
              <a:ext uri="{FF2B5EF4-FFF2-40B4-BE49-F238E27FC236}">
                <a16:creationId xmlns:a16="http://schemas.microsoft.com/office/drawing/2014/main" id="{A13D5565-0C2A-40DC-A36F-065CFA4D24D6}"/>
              </a:ext>
            </a:extLst>
          </p:cNvPr>
          <p:cNvPicPr>
            <a:picLocks noChangeAspect="1"/>
          </p:cNvPicPr>
          <p:nvPr/>
        </p:nvPicPr>
        <p:blipFill>
          <a:blip r:embed="rId4"/>
          <a:stretch>
            <a:fillRect/>
          </a:stretch>
        </p:blipFill>
        <p:spPr>
          <a:xfrm>
            <a:off x="2439579" y="4783507"/>
            <a:ext cx="3997129" cy="1977729"/>
          </a:xfrm>
          <a:prstGeom prst="rect">
            <a:avLst/>
          </a:prstGeom>
        </p:spPr>
      </p:pic>
      <p:sp>
        <p:nvSpPr>
          <p:cNvPr id="11" name="TextBox 10">
            <a:extLst>
              <a:ext uri="{FF2B5EF4-FFF2-40B4-BE49-F238E27FC236}">
                <a16:creationId xmlns:a16="http://schemas.microsoft.com/office/drawing/2014/main" id="{25D406A3-8887-4198-BA8B-466556FBCD18}"/>
              </a:ext>
            </a:extLst>
          </p:cNvPr>
          <p:cNvSpPr txBox="1"/>
          <p:nvPr/>
        </p:nvSpPr>
        <p:spPr>
          <a:xfrm>
            <a:off x="237705" y="1482353"/>
            <a:ext cx="2388238" cy="2585323"/>
          </a:xfrm>
          <a:prstGeom prst="rect">
            <a:avLst/>
          </a:prstGeom>
          <a:noFill/>
        </p:spPr>
        <p:txBody>
          <a:bodyPr wrap="square" rtlCol="0">
            <a:spAutoFit/>
          </a:bodyPr>
          <a:lstStyle/>
          <a:p>
            <a:endParaRPr lang="en-US" sz="1200" dirty="0">
              <a:highlight>
                <a:srgbClr val="FFFF00"/>
              </a:highlight>
            </a:endParaRPr>
          </a:p>
          <a:p>
            <a:endParaRPr lang="en-US" sz="1200" dirty="0">
              <a:highlight>
                <a:srgbClr val="FFFF00"/>
              </a:highlight>
            </a:endParaRPr>
          </a:p>
          <a:p>
            <a:r>
              <a:rPr lang="en-US" sz="1200" dirty="0">
                <a:highlight>
                  <a:srgbClr val="FFFF00"/>
                </a:highlight>
              </a:rPr>
              <a:t>#13 Click Add to Cart</a:t>
            </a:r>
          </a:p>
          <a:p>
            <a:endParaRPr lang="en-US" sz="1200" dirty="0">
              <a:highlight>
                <a:srgbClr val="FFFF00"/>
              </a:highlight>
            </a:endParaRPr>
          </a:p>
          <a:p>
            <a:r>
              <a:rPr lang="en-US" sz="1200" dirty="0">
                <a:highlight>
                  <a:srgbClr val="FFFF00"/>
                </a:highlight>
              </a:rPr>
              <a:t> Do steps #1-13 </a:t>
            </a:r>
          </a:p>
          <a:p>
            <a:r>
              <a:rPr lang="en-US" sz="1200" dirty="0">
                <a:highlight>
                  <a:srgbClr val="FFFF00"/>
                </a:highlight>
              </a:rPr>
              <a:t>for each item you </a:t>
            </a:r>
          </a:p>
          <a:p>
            <a:r>
              <a:rPr lang="en-US" sz="1200" dirty="0">
                <a:highlight>
                  <a:srgbClr val="FFFF00"/>
                </a:highlight>
              </a:rPr>
              <a:t>are ordering </a:t>
            </a:r>
          </a:p>
          <a:p>
            <a:endParaRPr lang="en-US" sz="1200" dirty="0">
              <a:highlight>
                <a:srgbClr val="FFFF00"/>
              </a:highlight>
            </a:endParaRPr>
          </a:p>
          <a:p>
            <a:r>
              <a:rPr lang="en-US" sz="1200" dirty="0">
                <a:highlight>
                  <a:srgbClr val="FFFF00"/>
                </a:highlight>
              </a:rPr>
              <a:t>#14 click the actual cart </a:t>
            </a:r>
          </a:p>
          <a:p>
            <a:endParaRPr lang="en-US" dirty="0">
              <a:highlight>
                <a:srgbClr val="FFFF00"/>
              </a:highlight>
            </a:endParaRPr>
          </a:p>
          <a:p>
            <a:r>
              <a:rPr lang="en-US" sz="1200" b="1" dirty="0">
                <a:solidFill>
                  <a:srgbClr val="00B050"/>
                </a:solidFill>
              </a:rPr>
              <a:t>If you click done it takes you back to the home page and its incomplete  </a:t>
            </a:r>
          </a:p>
        </p:txBody>
      </p:sp>
      <p:cxnSp>
        <p:nvCxnSpPr>
          <p:cNvPr id="13" name="Straight Arrow Connector 12">
            <a:extLst>
              <a:ext uri="{FF2B5EF4-FFF2-40B4-BE49-F238E27FC236}">
                <a16:creationId xmlns:a16="http://schemas.microsoft.com/office/drawing/2014/main" id="{EC068796-1264-40EF-BE7A-17968168840C}"/>
              </a:ext>
            </a:extLst>
          </p:cNvPr>
          <p:cNvCxnSpPr>
            <a:cxnSpLocks/>
          </p:cNvCxnSpPr>
          <p:nvPr/>
        </p:nvCxnSpPr>
        <p:spPr>
          <a:xfrm>
            <a:off x="1728061" y="3896163"/>
            <a:ext cx="946773" cy="144495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22259DE-799B-4087-A97A-291BFE75F58E}"/>
              </a:ext>
            </a:extLst>
          </p:cNvPr>
          <p:cNvCxnSpPr>
            <a:cxnSpLocks/>
          </p:cNvCxnSpPr>
          <p:nvPr/>
        </p:nvCxnSpPr>
        <p:spPr>
          <a:xfrm flipV="1">
            <a:off x="436265" y="1454681"/>
            <a:ext cx="181453" cy="40507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F17D53F-AB14-4F1B-BBC6-215C0D2C79EE}"/>
              </a:ext>
            </a:extLst>
          </p:cNvPr>
          <p:cNvSpPr txBox="1"/>
          <p:nvPr/>
        </p:nvSpPr>
        <p:spPr>
          <a:xfrm>
            <a:off x="2974364" y="1498150"/>
            <a:ext cx="1876771" cy="461665"/>
          </a:xfrm>
          <a:prstGeom prst="rect">
            <a:avLst/>
          </a:prstGeom>
          <a:noFill/>
        </p:spPr>
        <p:txBody>
          <a:bodyPr wrap="square" rtlCol="0">
            <a:spAutoFit/>
          </a:bodyPr>
          <a:lstStyle/>
          <a:p>
            <a:pPr algn="ctr"/>
            <a:r>
              <a:rPr lang="en-US" sz="1200" b="1" dirty="0">
                <a:highlight>
                  <a:srgbClr val="FFFF00"/>
                </a:highlight>
              </a:rPr>
              <a:t>#15 – Click Review </a:t>
            </a:r>
          </a:p>
          <a:p>
            <a:endParaRPr lang="en-US" sz="1200" dirty="0"/>
          </a:p>
        </p:txBody>
      </p:sp>
      <p:cxnSp>
        <p:nvCxnSpPr>
          <p:cNvPr id="17" name="Straight Arrow Connector 16">
            <a:extLst>
              <a:ext uri="{FF2B5EF4-FFF2-40B4-BE49-F238E27FC236}">
                <a16:creationId xmlns:a16="http://schemas.microsoft.com/office/drawing/2014/main" id="{5B9B6833-612F-48F5-808B-765F57CA9510}"/>
              </a:ext>
            </a:extLst>
          </p:cNvPr>
          <p:cNvCxnSpPr>
            <a:cxnSpLocks/>
          </p:cNvCxnSpPr>
          <p:nvPr/>
        </p:nvCxnSpPr>
        <p:spPr>
          <a:xfrm>
            <a:off x="3555018" y="1805254"/>
            <a:ext cx="564457" cy="146202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C91E6DE-52A0-4F3F-B3B4-E4BD568511AC}"/>
              </a:ext>
            </a:extLst>
          </p:cNvPr>
          <p:cNvSpPr txBox="1"/>
          <p:nvPr/>
        </p:nvSpPr>
        <p:spPr>
          <a:xfrm>
            <a:off x="3873692" y="3905785"/>
            <a:ext cx="2488963" cy="430887"/>
          </a:xfrm>
          <a:prstGeom prst="rect">
            <a:avLst/>
          </a:prstGeom>
          <a:noFill/>
        </p:spPr>
        <p:txBody>
          <a:bodyPr wrap="square">
            <a:spAutoFit/>
          </a:bodyPr>
          <a:lstStyle/>
          <a:p>
            <a:r>
              <a:rPr lang="en-US" sz="1100" b="1" dirty="0">
                <a:solidFill>
                  <a:srgbClr val="00B050"/>
                </a:solidFill>
              </a:rPr>
              <a:t>If you click Submit it takes you back to the home page and its incomplete  </a:t>
            </a:r>
          </a:p>
        </p:txBody>
      </p:sp>
      <p:cxnSp>
        <p:nvCxnSpPr>
          <p:cNvPr id="25" name="Straight Arrow Connector 24">
            <a:extLst>
              <a:ext uri="{FF2B5EF4-FFF2-40B4-BE49-F238E27FC236}">
                <a16:creationId xmlns:a16="http://schemas.microsoft.com/office/drawing/2014/main" id="{66A3355A-FD73-4D21-A5B6-4660B15C465C}"/>
              </a:ext>
            </a:extLst>
          </p:cNvPr>
          <p:cNvCxnSpPr>
            <a:cxnSpLocks/>
          </p:cNvCxnSpPr>
          <p:nvPr/>
        </p:nvCxnSpPr>
        <p:spPr>
          <a:xfrm flipH="1" flipV="1">
            <a:off x="5171696" y="3603754"/>
            <a:ext cx="350195" cy="32621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9B30C7D-63A6-4897-8C09-03CDDCE73E7C}"/>
              </a:ext>
            </a:extLst>
          </p:cNvPr>
          <p:cNvCxnSpPr>
            <a:cxnSpLocks/>
          </p:cNvCxnSpPr>
          <p:nvPr/>
        </p:nvCxnSpPr>
        <p:spPr>
          <a:xfrm flipH="1">
            <a:off x="4013542" y="4365165"/>
            <a:ext cx="1079564" cy="117357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6F08C884-14DF-449C-848F-BA31BBA77C78}"/>
              </a:ext>
            </a:extLst>
          </p:cNvPr>
          <p:cNvSpPr/>
          <p:nvPr/>
        </p:nvSpPr>
        <p:spPr>
          <a:xfrm>
            <a:off x="4013542" y="3196069"/>
            <a:ext cx="733068" cy="70009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8F8BCB7-1F55-47C2-8CC8-F2AC6A91AB2A}"/>
              </a:ext>
            </a:extLst>
          </p:cNvPr>
          <p:cNvSpPr/>
          <p:nvPr/>
        </p:nvSpPr>
        <p:spPr>
          <a:xfrm>
            <a:off x="7052143" y="136525"/>
            <a:ext cx="4612865" cy="65947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67903E67-9F28-4411-9A0A-E3F83D1C7B01}"/>
              </a:ext>
            </a:extLst>
          </p:cNvPr>
          <p:cNvCxnSpPr>
            <a:cxnSpLocks/>
          </p:cNvCxnSpPr>
          <p:nvPr/>
        </p:nvCxnSpPr>
        <p:spPr>
          <a:xfrm flipV="1">
            <a:off x="1836549" y="1516879"/>
            <a:ext cx="364898" cy="144496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59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7108</TotalTime>
  <Words>3290</Words>
  <Application>Microsoft Office PowerPoint</Application>
  <PresentationFormat>Widescreen</PresentationFormat>
  <Paragraphs>546</Paragraphs>
  <Slides>67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-apple-system</vt:lpstr>
      <vt:lpstr>Arial</vt:lpstr>
      <vt:lpstr>Calibri</vt:lpstr>
      <vt:lpstr>Calibri Light</vt:lpstr>
      <vt:lpstr>Office Theme</vt:lpstr>
      <vt:lpstr>What’s New? </vt:lpstr>
      <vt:lpstr>PowerPoint Presentation</vt:lpstr>
      <vt:lpstr>PowerPoint Presentation</vt:lpstr>
      <vt:lpstr>Create a Requisition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Managers Approval</vt:lpstr>
      <vt:lpstr>PowerPoint Presentation</vt:lpstr>
      <vt:lpstr>PowerPoint Presentation</vt:lpstr>
      <vt:lpstr>PowerPoint Presentation</vt:lpstr>
      <vt:lpstr>PowerPoint Presentation</vt:lpstr>
      <vt:lpstr>All invoices  MUST  be sent to  accounts payable   for uploading into Oracle</vt:lpstr>
      <vt:lpstr>PowerPoint Presentation</vt:lpstr>
      <vt:lpstr> </vt:lpstr>
      <vt:lpstr>PowerPoint Presentation</vt:lpstr>
      <vt:lpstr>PowerPoint Presentation</vt:lpstr>
      <vt:lpstr>PowerPoint Presentation</vt:lpstr>
      <vt:lpstr>PowerPoint Presentation</vt:lpstr>
      <vt:lpstr>Expenses </vt:lpstr>
      <vt:lpstr>TRAVEL / REIMBURSEMENTS </vt:lpstr>
      <vt:lpstr>PowerPoint Presentation</vt:lpstr>
      <vt:lpstr>PowerPoint Presentation</vt:lpstr>
      <vt:lpstr>Authorization Request    PO’s are no longer valid for Travel or Reimbursements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TRAVEL / REIMBURSEMENTS </vt:lpstr>
      <vt:lpstr>PowerPoint Presentation</vt:lpstr>
      <vt:lpstr>PowerPoint Presentation</vt:lpstr>
      <vt:lpstr>CITI 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 Thomas</dc:creator>
  <cp:lastModifiedBy>Marsha Thomas</cp:lastModifiedBy>
  <cp:revision>61</cp:revision>
  <dcterms:created xsi:type="dcterms:W3CDTF">2022-06-05T19:21:04Z</dcterms:created>
  <dcterms:modified xsi:type="dcterms:W3CDTF">2023-04-11T16:29:01Z</dcterms:modified>
</cp:coreProperties>
</file>